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77" r:id="rId2"/>
    <p:sldId id="284" r:id="rId3"/>
    <p:sldId id="300" r:id="rId4"/>
    <p:sldId id="299" r:id="rId5"/>
    <p:sldId id="276" r:id="rId6"/>
    <p:sldId id="293" r:id="rId7"/>
    <p:sldId id="294" r:id="rId8"/>
    <p:sldId id="310" r:id="rId9"/>
    <p:sldId id="272" r:id="rId10"/>
    <p:sldId id="271" r:id="rId11"/>
    <p:sldId id="285" r:id="rId12"/>
    <p:sldId id="308" r:id="rId13"/>
    <p:sldId id="311" r:id="rId14"/>
    <p:sldId id="286" r:id="rId15"/>
    <p:sldId id="309" r:id="rId16"/>
    <p:sldId id="301" r:id="rId17"/>
    <p:sldId id="287" r:id="rId18"/>
    <p:sldId id="312" r:id="rId19"/>
    <p:sldId id="288" r:id="rId20"/>
    <p:sldId id="313" r:id="rId21"/>
    <p:sldId id="314" r:id="rId22"/>
    <p:sldId id="297" r:id="rId23"/>
    <p:sldId id="305" r:id="rId24"/>
    <p:sldId id="291" r:id="rId25"/>
    <p:sldId id="304" r:id="rId26"/>
    <p:sldId id="307" r:id="rId27"/>
    <p:sldId id="315" r:id="rId28"/>
    <p:sldId id="298"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C0DC0-FD2A-A28A-1E49-4835BC26A01B}" v="1" dt="2022-02-10T21:28:39.475"/>
    <p1510:client id="{7755F1CE-1804-9B4B-470B-367E5AA6B66B}" v="3" dt="2021-02-20T11:03:23.064"/>
    <p1510:client id="{CBCB745A-F79E-FE9D-B627-61AA49AFCEE1}" v="464" dt="2022-02-12T12:04:51.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3"/>
    <p:restoredTop sz="96327"/>
  </p:normalViewPr>
  <p:slideViewPr>
    <p:cSldViewPr snapToGrid="0" snapToObjects="1">
      <p:cViewPr varScale="1">
        <p:scale>
          <a:sx n="127" d="100"/>
          <a:sy n="127" d="100"/>
        </p:scale>
        <p:origin x="474" y="120"/>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0.xml" Id="rId21" /><Relationship Type="http://schemas.openxmlformats.org/officeDocument/2006/relationships/theme" Target="theme/theme1.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viewProps" Target="viewProps.xml" Id="rId33"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presProps" Target="presProps.xml" Id="rId32" /><Relationship Type="http://schemas.microsoft.com/office/2015/10/relationships/revisionInfo" Target="revisionInfo.xml" Id="rId37"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notesMaster" Target="notesMasters/notesMaster1.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tableStyles" Target="tableStyles.xml" Id="rId35" /><Relationship Type="http://schemas.openxmlformats.org/officeDocument/2006/relationships/slide" Target="slides/slide7.xml" Id="rId8" /><Relationship Type="http://schemas.openxmlformats.org/officeDocument/2006/relationships/slide" Target="slides/slide2.xml" Id="rId3"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6F19BD-A8CA-4337-936F-219FE3CA75F0}" type="doc">
      <dgm:prSet loTypeId="urn:microsoft.com/office/officeart/2005/8/layout/venn1" loCatId="relationship" qsTypeId="urn:microsoft.com/office/officeart/2005/8/quickstyle/simple1" qsCatId="simple" csTypeId="urn:microsoft.com/office/officeart/2005/8/colors/accent1_2" csCatId="accent1" phldr="1"/>
      <dgm:spPr/>
    </dgm:pt>
    <dgm:pt modelId="{27CABB02-56C6-451D-AD16-CCCC2EA699B7}">
      <dgm:prSet phldrT="[Text]" custT="1"/>
      <dgm:spPr/>
      <dgm:t>
        <a:bodyPr/>
        <a:lstStyle/>
        <a:p>
          <a:r>
            <a:rPr lang="en-GB" sz="2800" b="1" dirty="0">
              <a:latin typeface="+mn-lt"/>
            </a:rPr>
            <a:t>Academic achievement</a:t>
          </a:r>
        </a:p>
      </dgm:t>
    </dgm:pt>
    <dgm:pt modelId="{EFFBC7EB-4ECC-4C9A-B537-D72F569E4644}" type="parTrans" cxnId="{342786B5-9013-4641-BD1C-67DF3C3DE383}">
      <dgm:prSet/>
      <dgm:spPr/>
      <dgm:t>
        <a:bodyPr/>
        <a:lstStyle/>
        <a:p>
          <a:endParaRPr lang="en-GB" sz="2800">
            <a:latin typeface="+mn-lt"/>
          </a:endParaRPr>
        </a:p>
      </dgm:t>
    </dgm:pt>
    <dgm:pt modelId="{05F2A86C-1936-4713-B1B4-9A02B4D534C6}" type="sibTrans" cxnId="{342786B5-9013-4641-BD1C-67DF3C3DE383}">
      <dgm:prSet/>
      <dgm:spPr/>
      <dgm:t>
        <a:bodyPr/>
        <a:lstStyle/>
        <a:p>
          <a:endParaRPr lang="en-GB" sz="2800">
            <a:latin typeface="+mn-lt"/>
          </a:endParaRPr>
        </a:p>
      </dgm:t>
    </dgm:pt>
    <dgm:pt modelId="{556E6343-3BE4-4EBB-B6A5-EFE1C17FEBCF}">
      <dgm:prSet phldrT="[Text]" custT="1"/>
      <dgm:spPr/>
      <dgm:t>
        <a:bodyPr/>
        <a:lstStyle/>
        <a:p>
          <a:r>
            <a:rPr lang="en-GB" sz="2800" b="1" dirty="0">
              <a:latin typeface="+mn-lt"/>
            </a:rPr>
            <a:t>Admissions tests</a:t>
          </a:r>
        </a:p>
      </dgm:t>
    </dgm:pt>
    <dgm:pt modelId="{249D7788-7B46-4896-A94B-ABA99EA03273}" type="parTrans" cxnId="{A0FB27DB-6DC8-4C55-A30E-21F3279B7E05}">
      <dgm:prSet/>
      <dgm:spPr/>
      <dgm:t>
        <a:bodyPr/>
        <a:lstStyle/>
        <a:p>
          <a:endParaRPr lang="en-GB" sz="2800">
            <a:latin typeface="+mn-lt"/>
          </a:endParaRPr>
        </a:p>
      </dgm:t>
    </dgm:pt>
    <dgm:pt modelId="{87295785-09A7-44A9-B401-DD2264B0A4C0}" type="sibTrans" cxnId="{A0FB27DB-6DC8-4C55-A30E-21F3279B7E05}">
      <dgm:prSet/>
      <dgm:spPr/>
      <dgm:t>
        <a:bodyPr/>
        <a:lstStyle/>
        <a:p>
          <a:endParaRPr lang="en-GB" sz="2800">
            <a:latin typeface="+mn-lt"/>
          </a:endParaRPr>
        </a:p>
      </dgm:t>
    </dgm:pt>
    <dgm:pt modelId="{149B1F03-A413-4502-9B24-F6E93FB24188}">
      <dgm:prSet phldrT="[Text]" custT="1"/>
      <dgm:spPr/>
      <dgm:t>
        <a:bodyPr/>
        <a:lstStyle/>
        <a:p>
          <a:r>
            <a:rPr lang="en-GB" sz="2800" b="1" dirty="0">
              <a:latin typeface="+mn-lt"/>
            </a:rPr>
            <a:t>Written work</a:t>
          </a:r>
        </a:p>
      </dgm:t>
    </dgm:pt>
    <dgm:pt modelId="{12225F9D-8EC8-4663-BCAC-F794131E9113}" type="parTrans" cxnId="{A984E0AB-BAA1-472A-88DF-871A5C366005}">
      <dgm:prSet/>
      <dgm:spPr/>
      <dgm:t>
        <a:bodyPr/>
        <a:lstStyle/>
        <a:p>
          <a:endParaRPr lang="en-GB" sz="2800">
            <a:latin typeface="+mn-lt"/>
          </a:endParaRPr>
        </a:p>
      </dgm:t>
    </dgm:pt>
    <dgm:pt modelId="{19FB38E2-D839-4E61-8A78-4FCC0D9E40EC}" type="sibTrans" cxnId="{A984E0AB-BAA1-472A-88DF-871A5C366005}">
      <dgm:prSet/>
      <dgm:spPr/>
      <dgm:t>
        <a:bodyPr/>
        <a:lstStyle/>
        <a:p>
          <a:endParaRPr lang="en-GB" sz="2800">
            <a:latin typeface="+mn-lt"/>
          </a:endParaRPr>
        </a:p>
      </dgm:t>
    </dgm:pt>
    <dgm:pt modelId="{BF578B58-F97E-4071-9BB0-5F65BFE74BE1}">
      <dgm:prSet phldrT="[Text]" custT="1"/>
      <dgm:spPr/>
      <dgm:t>
        <a:bodyPr/>
        <a:lstStyle/>
        <a:p>
          <a:r>
            <a:rPr lang="en-GB" sz="2800" b="1" dirty="0">
              <a:latin typeface="+mn-lt"/>
            </a:rPr>
            <a:t>UCAS personal statement</a:t>
          </a:r>
        </a:p>
      </dgm:t>
    </dgm:pt>
    <dgm:pt modelId="{F61FD0D0-696C-4E6F-84C3-803F6AE9B0B6}" type="parTrans" cxnId="{933BAEE4-5B78-4048-9FB5-EEBEABAF1B21}">
      <dgm:prSet/>
      <dgm:spPr/>
      <dgm:t>
        <a:bodyPr/>
        <a:lstStyle/>
        <a:p>
          <a:endParaRPr lang="en-GB" sz="2800">
            <a:latin typeface="+mn-lt"/>
          </a:endParaRPr>
        </a:p>
      </dgm:t>
    </dgm:pt>
    <dgm:pt modelId="{051DCFB2-C314-4265-B9F5-1B885D498D76}" type="sibTrans" cxnId="{933BAEE4-5B78-4048-9FB5-EEBEABAF1B21}">
      <dgm:prSet/>
      <dgm:spPr/>
      <dgm:t>
        <a:bodyPr/>
        <a:lstStyle/>
        <a:p>
          <a:endParaRPr lang="en-GB" sz="2800">
            <a:latin typeface="+mn-lt"/>
          </a:endParaRPr>
        </a:p>
      </dgm:t>
    </dgm:pt>
    <dgm:pt modelId="{44F78706-262B-46F1-B097-520454C249A4}">
      <dgm:prSet phldrT="[Text]" custT="1"/>
      <dgm:spPr/>
      <dgm:t>
        <a:bodyPr/>
        <a:lstStyle/>
        <a:p>
          <a:r>
            <a:rPr lang="en-GB" sz="2800" b="1" dirty="0">
              <a:latin typeface="+mn-lt"/>
            </a:rPr>
            <a:t>UCAS teacher’s reference </a:t>
          </a:r>
        </a:p>
      </dgm:t>
    </dgm:pt>
    <dgm:pt modelId="{81E3765D-A75D-4356-94DE-C74B59947234}" type="parTrans" cxnId="{748CF093-2B11-46CB-B48E-521AAC451C69}">
      <dgm:prSet/>
      <dgm:spPr/>
      <dgm:t>
        <a:bodyPr/>
        <a:lstStyle/>
        <a:p>
          <a:endParaRPr lang="en-GB" sz="2800">
            <a:latin typeface="+mn-lt"/>
          </a:endParaRPr>
        </a:p>
      </dgm:t>
    </dgm:pt>
    <dgm:pt modelId="{D6412DFB-53FB-4780-AD27-3BB59D1F6147}" type="sibTrans" cxnId="{748CF093-2B11-46CB-B48E-521AAC451C69}">
      <dgm:prSet/>
      <dgm:spPr/>
      <dgm:t>
        <a:bodyPr/>
        <a:lstStyle/>
        <a:p>
          <a:endParaRPr lang="en-GB" sz="2800">
            <a:latin typeface="+mn-lt"/>
          </a:endParaRPr>
        </a:p>
      </dgm:t>
    </dgm:pt>
    <dgm:pt modelId="{F50E1245-B130-4AB1-9304-28BAC90F1B65}">
      <dgm:prSet phldrT="[Text]" custT="1"/>
      <dgm:spPr/>
      <dgm:t>
        <a:bodyPr/>
        <a:lstStyle/>
        <a:p>
          <a:r>
            <a:rPr lang="en-GB" sz="2800" b="1" dirty="0">
              <a:latin typeface="+mn-lt"/>
            </a:rPr>
            <a:t>Interview</a:t>
          </a:r>
        </a:p>
      </dgm:t>
    </dgm:pt>
    <dgm:pt modelId="{DD064A2D-6243-4400-9A2C-4F0A806E646E}" type="parTrans" cxnId="{8A802A16-F18D-4B6D-AAE4-69D04001F634}">
      <dgm:prSet/>
      <dgm:spPr/>
      <dgm:t>
        <a:bodyPr/>
        <a:lstStyle/>
        <a:p>
          <a:endParaRPr lang="en-GB" sz="2800">
            <a:latin typeface="+mn-lt"/>
          </a:endParaRPr>
        </a:p>
      </dgm:t>
    </dgm:pt>
    <dgm:pt modelId="{14A44862-F778-4CF1-A805-D17835056A4C}" type="sibTrans" cxnId="{8A802A16-F18D-4B6D-AAE4-69D04001F634}">
      <dgm:prSet/>
      <dgm:spPr/>
      <dgm:t>
        <a:bodyPr/>
        <a:lstStyle/>
        <a:p>
          <a:endParaRPr lang="en-GB" sz="2800">
            <a:latin typeface="+mn-lt"/>
          </a:endParaRPr>
        </a:p>
      </dgm:t>
    </dgm:pt>
    <dgm:pt modelId="{FEE6F74B-0CDD-4121-B012-C8D84458B7C3}" type="pres">
      <dgm:prSet presAssocID="{F06F19BD-A8CA-4337-936F-219FE3CA75F0}" presName="compositeShape" presStyleCnt="0">
        <dgm:presLayoutVars>
          <dgm:chMax val="7"/>
          <dgm:dir/>
          <dgm:resizeHandles val="exact"/>
        </dgm:presLayoutVars>
      </dgm:prSet>
      <dgm:spPr/>
    </dgm:pt>
    <dgm:pt modelId="{96AE9876-1A75-4FE0-83EB-873A2C2077A0}" type="pres">
      <dgm:prSet presAssocID="{27CABB02-56C6-451D-AD16-CCCC2EA699B7}" presName="circ1" presStyleLbl="vennNode1" presStyleIdx="0" presStyleCnt="6"/>
      <dgm:spPr>
        <a:solidFill>
          <a:srgbClr val="FF9933">
            <a:alpha val="50000"/>
          </a:srgbClr>
        </a:solidFill>
      </dgm:spPr>
    </dgm:pt>
    <dgm:pt modelId="{1E68AF23-B77E-4F0B-B819-55BB05556B68}" type="pres">
      <dgm:prSet presAssocID="{27CABB02-56C6-451D-AD16-CCCC2EA699B7}" presName="circ1Tx" presStyleLbl="revTx" presStyleIdx="0" presStyleCnt="0" custScaleX="119502">
        <dgm:presLayoutVars>
          <dgm:chMax val="0"/>
          <dgm:chPref val="0"/>
          <dgm:bulletEnabled val="1"/>
        </dgm:presLayoutVars>
      </dgm:prSet>
      <dgm:spPr/>
    </dgm:pt>
    <dgm:pt modelId="{A3B81B0E-D3D7-485C-8298-CBF68CD9AB55}" type="pres">
      <dgm:prSet presAssocID="{556E6343-3BE4-4EBB-B6A5-EFE1C17FEBCF}" presName="circ2" presStyleLbl="vennNode1" presStyleIdx="1" presStyleCnt="6"/>
      <dgm:spPr>
        <a:solidFill>
          <a:srgbClr val="002147">
            <a:alpha val="50000"/>
          </a:srgbClr>
        </a:solidFill>
      </dgm:spPr>
    </dgm:pt>
    <dgm:pt modelId="{2A73BD30-6F20-4D2C-ABB2-8A5868F582C3}" type="pres">
      <dgm:prSet presAssocID="{556E6343-3BE4-4EBB-B6A5-EFE1C17FEBCF}" presName="circ2Tx" presStyleLbl="revTx" presStyleIdx="0" presStyleCnt="0" custScaleX="119502">
        <dgm:presLayoutVars>
          <dgm:chMax val="0"/>
          <dgm:chPref val="0"/>
          <dgm:bulletEnabled val="1"/>
        </dgm:presLayoutVars>
      </dgm:prSet>
      <dgm:spPr/>
    </dgm:pt>
    <dgm:pt modelId="{4FAA7904-8979-47E7-B088-063BE1995A0B}" type="pres">
      <dgm:prSet presAssocID="{149B1F03-A413-4502-9B24-F6E93FB24188}" presName="circ3" presStyleLbl="vennNode1" presStyleIdx="2" presStyleCnt="6"/>
      <dgm:spPr>
        <a:solidFill>
          <a:srgbClr val="33CCFF">
            <a:alpha val="50000"/>
          </a:srgbClr>
        </a:solidFill>
      </dgm:spPr>
    </dgm:pt>
    <dgm:pt modelId="{27C5276A-F0EF-4A73-A6EF-C76739AA2978}" type="pres">
      <dgm:prSet presAssocID="{149B1F03-A413-4502-9B24-F6E93FB24188}" presName="circ3Tx" presStyleLbl="revTx" presStyleIdx="0" presStyleCnt="0" custScaleX="119502" custLinFactNeighborX="8700" custLinFactNeighborY="1427">
        <dgm:presLayoutVars>
          <dgm:chMax val="0"/>
          <dgm:chPref val="0"/>
          <dgm:bulletEnabled val="1"/>
        </dgm:presLayoutVars>
      </dgm:prSet>
      <dgm:spPr/>
    </dgm:pt>
    <dgm:pt modelId="{BDA176BA-03DB-4014-84BD-995387D214E9}" type="pres">
      <dgm:prSet presAssocID="{BF578B58-F97E-4071-9BB0-5F65BFE74BE1}" presName="circ4" presStyleLbl="vennNode1" presStyleIdx="3" presStyleCnt="6"/>
      <dgm:spPr>
        <a:solidFill>
          <a:srgbClr val="CC0000">
            <a:alpha val="50000"/>
          </a:srgbClr>
        </a:solidFill>
      </dgm:spPr>
    </dgm:pt>
    <dgm:pt modelId="{A5FEE5C2-2625-4719-969F-C1E814367F64}" type="pres">
      <dgm:prSet presAssocID="{BF578B58-F97E-4071-9BB0-5F65BFE74BE1}" presName="circ4Tx" presStyleLbl="revTx" presStyleIdx="0" presStyleCnt="0" custScaleX="119502" custLinFactNeighborX="1858" custLinFactNeighborY="18367">
        <dgm:presLayoutVars>
          <dgm:chMax val="0"/>
          <dgm:chPref val="0"/>
          <dgm:bulletEnabled val="1"/>
        </dgm:presLayoutVars>
      </dgm:prSet>
      <dgm:spPr/>
    </dgm:pt>
    <dgm:pt modelId="{178183DF-9D46-4E2E-A066-2429B3F8F006}" type="pres">
      <dgm:prSet presAssocID="{44F78706-262B-46F1-B097-520454C249A4}" presName="circ5" presStyleLbl="vennNode1" presStyleIdx="4" presStyleCnt="6"/>
      <dgm:spPr>
        <a:solidFill>
          <a:srgbClr val="C8B876">
            <a:alpha val="49804"/>
          </a:srgbClr>
        </a:solidFill>
      </dgm:spPr>
    </dgm:pt>
    <dgm:pt modelId="{F94088DA-204B-41FF-9069-26845FC82E9C}" type="pres">
      <dgm:prSet presAssocID="{44F78706-262B-46F1-B097-520454C249A4}" presName="circ5Tx" presStyleLbl="revTx" presStyleIdx="0" presStyleCnt="0" custScaleX="119502">
        <dgm:presLayoutVars>
          <dgm:chMax val="0"/>
          <dgm:chPref val="0"/>
          <dgm:bulletEnabled val="1"/>
        </dgm:presLayoutVars>
      </dgm:prSet>
      <dgm:spPr/>
    </dgm:pt>
    <dgm:pt modelId="{1621D0DD-EFD1-4E62-BA12-1B56C54DC5DA}" type="pres">
      <dgm:prSet presAssocID="{F50E1245-B130-4AB1-9304-28BAC90F1B65}" presName="circ6" presStyleLbl="vennNode1" presStyleIdx="5" presStyleCnt="6"/>
      <dgm:spPr>
        <a:solidFill>
          <a:srgbClr val="CCCC00">
            <a:alpha val="50000"/>
          </a:srgbClr>
        </a:solidFill>
      </dgm:spPr>
    </dgm:pt>
    <dgm:pt modelId="{D1623F94-E683-4616-8F5F-B86849B89D99}" type="pres">
      <dgm:prSet presAssocID="{F50E1245-B130-4AB1-9304-28BAC90F1B65}" presName="circ6Tx" presStyleLbl="revTx" presStyleIdx="0" presStyleCnt="0" custScaleX="119502">
        <dgm:presLayoutVars>
          <dgm:chMax val="0"/>
          <dgm:chPref val="0"/>
          <dgm:bulletEnabled val="1"/>
        </dgm:presLayoutVars>
      </dgm:prSet>
      <dgm:spPr/>
    </dgm:pt>
  </dgm:ptLst>
  <dgm:cxnLst>
    <dgm:cxn modelId="{0BB12010-5DDF-4AC8-B937-78B24628F7D7}" type="presOf" srcId="{44F78706-262B-46F1-B097-520454C249A4}" destId="{F94088DA-204B-41FF-9069-26845FC82E9C}" srcOrd="0" destOrd="0" presId="urn:microsoft.com/office/officeart/2005/8/layout/venn1"/>
    <dgm:cxn modelId="{8A802A16-F18D-4B6D-AAE4-69D04001F634}" srcId="{F06F19BD-A8CA-4337-936F-219FE3CA75F0}" destId="{F50E1245-B130-4AB1-9304-28BAC90F1B65}" srcOrd="5" destOrd="0" parTransId="{DD064A2D-6243-4400-9A2C-4F0A806E646E}" sibTransId="{14A44862-F778-4CF1-A805-D17835056A4C}"/>
    <dgm:cxn modelId="{9F379C16-E197-428C-8405-E09D5F6C202E}" type="presOf" srcId="{F06F19BD-A8CA-4337-936F-219FE3CA75F0}" destId="{FEE6F74B-0CDD-4121-B012-C8D84458B7C3}" srcOrd="0" destOrd="0" presId="urn:microsoft.com/office/officeart/2005/8/layout/venn1"/>
    <dgm:cxn modelId="{B228B028-A2DF-4214-9E16-098B0B01C6A4}" type="presOf" srcId="{BF578B58-F97E-4071-9BB0-5F65BFE74BE1}" destId="{A5FEE5C2-2625-4719-969F-C1E814367F64}" srcOrd="0" destOrd="0" presId="urn:microsoft.com/office/officeart/2005/8/layout/venn1"/>
    <dgm:cxn modelId="{BB7FD437-D74C-4F07-8E3B-A7EFB06D04A5}" type="presOf" srcId="{149B1F03-A413-4502-9B24-F6E93FB24188}" destId="{27C5276A-F0EF-4A73-A6EF-C76739AA2978}" srcOrd="0" destOrd="0" presId="urn:microsoft.com/office/officeart/2005/8/layout/venn1"/>
    <dgm:cxn modelId="{964E103A-2649-4A55-A350-E8AE2E048C33}" type="presOf" srcId="{27CABB02-56C6-451D-AD16-CCCC2EA699B7}" destId="{1E68AF23-B77E-4F0B-B819-55BB05556B68}" srcOrd="0" destOrd="0" presId="urn:microsoft.com/office/officeart/2005/8/layout/venn1"/>
    <dgm:cxn modelId="{748CF093-2B11-46CB-B48E-521AAC451C69}" srcId="{F06F19BD-A8CA-4337-936F-219FE3CA75F0}" destId="{44F78706-262B-46F1-B097-520454C249A4}" srcOrd="4" destOrd="0" parTransId="{81E3765D-A75D-4356-94DE-C74B59947234}" sibTransId="{D6412DFB-53FB-4780-AD27-3BB59D1F6147}"/>
    <dgm:cxn modelId="{A984E0AB-BAA1-472A-88DF-871A5C366005}" srcId="{F06F19BD-A8CA-4337-936F-219FE3CA75F0}" destId="{149B1F03-A413-4502-9B24-F6E93FB24188}" srcOrd="2" destOrd="0" parTransId="{12225F9D-8EC8-4663-BCAC-F794131E9113}" sibTransId="{19FB38E2-D839-4E61-8A78-4FCC0D9E40EC}"/>
    <dgm:cxn modelId="{342786B5-9013-4641-BD1C-67DF3C3DE383}" srcId="{F06F19BD-A8CA-4337-936F-219FE3CA75F0}" destId="{27CABB02-56C6-451D-AD16-CCCC2EA699B7}" srcOrd="0" destOrd="0" parTransId="{EFFBC7EB-4ECC-4C9A-B537-D72F569E4644}" sibTransId="{05F2A86C-1936-4713-B1B4-9A02B4D534C6}"/>
    <dgm:cxn modelId="{B148FFD8-D620-458E-88DC-A000FB716B43}" type="presOf" srcId="{556E6343-3BE4-4EBB-B6A5-EFE1C17FEBCF}" destId="{2A73BD30-6F20-4D2C-ABB2-8A5868F582C3}" srcOrd="0" destOrd="0" presId="urn:microsoft.com/office/officeart/2005/8/layout/venn1"/>
    <dgm:cxn modelId="{A0FB27DB-6DC8-4C55-A30E-21F3279B7E05}" srcId="{F06F19BD-A8CA-4337-936F-219FE3CA75F0}" destId="{556E6343-3BE4-4EBB-B6A5-EFE1C17FEBCF}" srcOrd="1" destOrd="0" parTransId="{249D7788-7B46-4896-A94B-ABA99EA03273}" sibTransId="{87295785-09A7-44A9-B401-DD2264B0A4C0}"/>
    <dgm:cxn modelId="{7B1910E1-7255-4F52-A1F3-1464239E1D72}" type="presOf" srcId="{F50E1245-B130-4AB1-9304-28BAC90F1B65}" destId="{D1623F94-E683-4616-8F5F-B86849B89D99}" srcOrd="0" destOrd="0" presId="urn:microsoft.com/office/officeart/2005/8/layout/venn1"/>
    <dgm:cxn modelId="{933BAEE4-5B78-4048-9FB5-EEBEABAF1B21}" srcId="{F06F19BD-A8CA-4337-936F-219FE3CA75F0}" destId="{BF578B58-F97E-4071-9BB0-5F65BFE74BE1}" srcOrd="3" destOrd="0" parTransId="{F61FD0D0-696C-4E6F-84C3-803F6AE9B0B6}" sibTransId="{051DCFB2-C314-4265-B9F5-1B885D498D76}"/>
    <dgm:cxn modelId="{9D7B14EF-706F-4FBB-A0EF-10ABBDD7FF26}" type="presParOf" srcId="{FEE6F74B-0CDD-4121-B012-C8D84458B7C3}" destId="{96AE9876-1A75-4FE0-83EB-873A2C2077A0}" srcOrd="0" destOrd="0" presId="urn:microsoft.com/office/officeart/2005/8/layout/venn1"/>
    <dgm:cxn modelId="{1E213045-29A5-49A9-92A9-01882E96C57A}" type="presParOf" srcId="{FEE6F74B-0CDD-4121-B012-C8D84458B7C3}" destId="{1E68AF23-B77E-4F0B-B819-55BB05556B68}" srcOrd="1" destOrd="0" presId="urn:microsoft.com/office/officeart/2005/8/layout/venn1"/>
    <dgm:cxn modelId="{58AFDE96-F545-4025-91C5-B523FDD56756}" type="presParOf" srcId="{FEE6F74B-0CDD-4121-B012-C8D84458B7C3}" destId="{A3B81B0E-D3D7-485C-8298-CBF68CD9AB55}" srcOrd="2" destOrd="0" presId="urn:microsoft.com/office/officeart/2005/8/layout/venn1"/>
    <dgm:cxn modelId="{A2C276B0-AA9E-44DA-BD5E-B4E0159BE878}" type="presParOf" srcId="{FEE6F74B-0CDD-4121-B012-C8D84458B7C3}" destId="{2A73BD30-6F20-4D2C-ABB2-8A5868F582C3}" srcOrd="3" destOrd="0" presId="urn:microsoft.com/office/officeart/2005/8/layout/venn1"/>
    <dgm:cxn modelId="{78658B39-8D8C-44DF-92CF-C98604569834}" type="presParOf" srcId="{FEE6F74B-0CDD-4121-B012-C8D84458B7C3}" destId="{4FAA7904-8979-47E7-B088-063BE1995A0B}" srcOrd="4" destOrd="0" presId="urn:microsoft.com/office/officeart/2005/8/layout/venn1"/>
    <dgm:cxn modelId="{89B73AE3-477D-44B6-B54C-086E87267BAD}" type="presParOf" srcId="{FEE6F74B-0CDD-4121-B012-C8D84458B7C3}" destId="{27C5276A-F0EF-4A73-A6EF-C76739AA2978}" srcOrd="5" destOrd="0" presId="urn:microsoft.com/office/officeart/2005/8/layout/venn1"/>
    <dgm:cxn modelId="{15D358B6-D634-4DC0-9E3C-4A50FBC59E91}" type="presParOf" srcId="{FEE6F74B-0CDD-4121-B012-C8D84458B7C3}" destId="{BDA176BA-03DB-4014-84BD-995387D214E9}" srcOrd="6" destOrd="0" presId="urn:microsoft.com/office/officeart/2005/8/layout/venn1"/>
    <dgm:cxn modelId="{5A5687B9-25C6-4832-85DB-8ADB370BB17C}" type="presParOf" srcId="{FEE6F74B-0CDD-4121-B012-C8D84458B7C3}" destId="{A5FEE5C2-2625-4719-969F-C1E814367F64}" srcOrd="7" destOrd="0" presId="urn:microsoft.com/office/officeart/2005/8/layout/venn1"/>
    <dgm:cxn modelId="{3814A6EF-705D-461E-BB63-C5CB6B39C0E1}" type="presParOf" srcId="{FEE6F74B-0CDD-4121-B012-C8D84458B7C3}" destId="{178183DF-9D46-4E2E-A066-2429B3F8F006}" srcOrd="8" destOrd="0" presId="urn:microsoft.com/office/officeart/2005/8/layout/venn1"/>
    <dgm:cxn modelId="{C4231BB9-8698-488B-B759-4533575B85C7}" type="presParOf" srcId="{FEE6F74B-0CDD-4121-B012-C8D84458B7C3}" destId="{F94088DA-204B-41FF-9069-26845FC82E9C}" srcOrd="9" destOrd="0" presId="urn:microsoft.com/office/officeart/2005/8/layout/venn1"/>
    <dgm:cxn modelId="{6BDD9E03-0A7F-453F-BF13-AA23C20FFFE0}" type="presParOf" srcId="{FEE6F74B-0CDD-4121-B012-C8D84458B7C3}" destId="{1621D0DD-EFD1-4E62-BA12-1B56C54DC5DA}" srcOrd="10" destOrd="0" presId="urn:microsoft.com/office/officeart/2005/8/layout/venn1"/>
    <dgm:cxn modelId="{A50990D1-DECE-4CE3-B868-F2529A20E75D}" type="presParOf" srcId="{FEE6F74B-0CDD-4121-B012-C8D84458B7C3}" destId="{D1623F94-E683-4616-8F5F-B86849B89D99}" srcOrd="11"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C1C1D-DEFB-4041-AB17-4D2624EAB80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E9099B6-863A-4516-AC25-60B7C6E704E2}">
      <dgm:prSet/>
      <dgm:spPr/>
      <dgm:t>
        <a:bodyPr/>
        <a:lstStyle/>
        <a:p>
          <a:r>
            <a:rPr lang="en-US"/>
            <a:t>Reasons for wanting to study English, or English with another subject </a:t>
          </a:r>
        </a:p>
      </dgm:t>
    </dgm:pt>
    <dgm:pt modelId="{CBE1A1A7-538F-4EFE-B613-F8EDD94F6B24}" type="parTrans" cxnId="{5D8F81C5-8866-4930-B18B-4F09B983A738}">
      <dgm:prSet/>
      <dgm:spPr/>
      <dgm:t>
        <a:bodyPr/>
        <a:lstStyle/>
        <a:p>
          <a:endParaRPr lang="en-US"/>
        </a:p>
      </dgm:t>
    </dgm:pt>
    <dgm:pt modelId="{5954D37D-AE3A-489C-A4BA-0F57D66A5CED}" type="sibTrans" cxnId="{5D8F81C5-8866-4930-B18B-4F09B983A738}">
      <dgm:prSet/>
      <dgm:spPr/>
      <dgm:t>
        <a:bodyPr/>
        <a:lstStyle/>
        <a:p>
          <a:endParaRPr lang="en-US"/>
        </a:p>
      </dgm:t>
    </dgm:pt>
    <dgm:pt modelId="{5590D900-68F3-46B6-87C5-281DFB7ADB36}">
      <dgm:prSet/>
      <dgm:spPr/>
      <dgm:t>
        <a:bodyPr/>
        <a:lstStyle/>
        <a:p>
          <a:r>
            <a:rPr lang="en-US"/>
            <a:t>Independent reading interests</a:t>
          </a:r>
        </a:p>
      </dgm:t>
    </dgm:pt>
    <dgm:pt modelId="{7A70A533-AD03-4E9F-B6A5-40654AC6B0DD}" type="parTrans" cxnId="{6387F1BF-4ABC-4267-B70E-3334A41468A0}">
      <dgm:prSet/>
      <dgm:spPr/>
      <dgm:t>
        <a:bodyPr/>
        <a:lstStyle/>
        <a:p>
          <a:endParaRPr lang="en-US"/>
        </a:p>
      </dgm:t>
    </dgm:pt>
    <dgm:pt modelId="{F1E6D5EF-4646-451B-88A0-2FC93157F5FD}" type="sibTrans" cxnId="{6387F1BF-4ABC-4267-B70E-3334A41468A0}">
      <dgm:prSet/>
      <dgm:spPr/>
      <dgm:t>
        <a:bodyPr/>
        <a:lstStyle/>
        <a:p>
          <a:endParaRPr lang="en-US"/>
        </a:p>
      </dgm:t>
    </dgm:pt>
    <dgm:pt modelId="{C95AF414-68BD-4CC0-8C42-B4EAB2DA8DFA}">
      <dgm:prSet/>
      <dgm:spPr/>
      <dgm:t>
        <a:bodyPr/>
        <a:lstStyle/>
        <a:p>
          <a:r>
            <a:rPr lang="en-US"/>
            <a:t>Critical engagement</a:t>
          </a:r>
        </a:p>
      </dgm:t>
    </dgm:pt>
    <dgm:pt modelId="{FB7A450C-AAED-42CC-B40D-3739BA01AA33}" type="parTrans" cxnId="{33C0618B-75F7-43BA-99CC-A6E00162CC53}">
      <dgm:prSet/>
      <dgm:spPr/>
      <dgm:t>
        <a:bodyPr/>
        <a:lstStyle/>
        <a:p>
          <a:endParaRPr lang="en-US"/>
        </a:p>
      </dgm:t>
    </dgm:pt>
    <dgm:pt modelId="{E51AD4B0-6912-4F3D-8AD0-19923E25AEA0}" type="sibTrans" cxnId="{33C0618B-75F7-43BA-99CC-A6E00162CC53}">
      <dgm:prSet/>
      <dgm:spPr/>
      <dgm:t>
        <a:bodyPr/>
        <a:lstStyle/>
        <a:p>
          <a:endParaRPr lang="en-US"/>
        </a:p>
      </dgm:t>
    </dgm:pt>
    <dgm:pt modelId="{22776378-BF08-4CD1-98C6-630B3D634B11}">
      <dgm:prSet/>
      <dgm:spPr/>
      <dgm:t>
        <a:bodyPr/>
        <a:lstStyle/>
        <a:p>
          <a:r>
            <a:rPr lang="en-US"/>
            <a:t>Current studies</a:t>
          </a:r>
        </a:p>
      </dgm:t>
    </dgm:pt>
    <dgm:pt modelId="{95B6C7DA-B006-468A-B1E1-88173FDE79E1}" type="parTrans" cxnId="{BAE3EAD9-F645-4062-B0B6-501A2A9789C6}">
      <dgm:prSet/>
      <dgm:spPr/>
      <dgm:t>
        <a:bodyPr/>
        <a:lstStyle/>
        <a:p>
          <a:endParaRPr lang="en-US"/>
        </a:p>
      </dgm:t>
    </dgm:pt>
    <dgm:pt modelId="{E10E1F14-7FDE-4DAF-A534-4092587F251E}" type="sibTrans" cxnId="{BAE3EAD9-F645-4062-B0B6-501A2A9789C6}">
      <dgm:prSet/>
      <dgm:spPr/>
      <dgm:t>
        <a:bodyPr/>
        <a:lstStyle/>
        <a:p>
          <a:endParaRPr lang="en-US"/>
        </a:p>
      </dgm:t>
    </dgm:pt>
    <dgm:pt modelId="{83D4B7A4-F1EE-4BDA-B610-9C524E1B94DE}">
      <dgm:prSet/>
      <dgm:spPr/>
      <dgm:t>
        <a:bodyPr/>
        <a:lstStyle/>
        <a:p>
          <a:r>
            <a:rPr lang="en-US"/>
            <a:t>At least 80% of the statement on academic aspects</a:t>
          </a:r>
        </a:p>
      </dgm:t>
    </dgm:pt>
    <dgm:pt modelId="{F7561A2A-D14C-488C-B5F1-2C4AFAC6D31D}" type="parTrans" cxnId="{2DA218B0-0B42-4AA0-87A4-487991BBEC1C}">
      <dgm:prSet/>
      <dgm:spPr/>
      <dgm:t>
        <a:bodyPr/>
        <a:lstStyle/>
        <a:p>
          <a:endParaRPr lang="en-US"/>
        </a:p>
      </dgm:t>
    </dgm:pt>
    <dgm:pt modelId="{DA8DB96B-FCC1-4FF2-B530-AAEE6B7A5E1E}" type="sibTrans" cxnId="{2DA218B0-0B42-4AA0-87A4-487991BBEC1C}">
      <dgm:prSet/>
      <dgm:spPr/>
      <dgm:t>
        <a:bodyPr/>
        <a:lstStyle/>
        <a:p>
          <a:endParaRPr lang="en-US"/>
        </a:p>
      </dgm:t>
    </dgm:pt>
    <dgm:pt modelId="{B6CE1C53-7FE0-4564-88A4-0FB76126239A}">
      <dgm:prSet/>
      <dgm:spPr/>
      <dgm:t>
        <a:bodyPr/>
        <a:lstStyle/>
        <a:p>
          <a:r>
            <a:rPr lang="en-US"/>
            <a:t>20% on extra-curricular activities</a:t>
          </a:r>
        </a:p>
      </dgm:t>
    </dgm:pt>
    <dgm:pt modelId="{E2A2C9DA-C5A5-41B6-8C74-23D9A34C1BF8}" type="parTrans" cxnId="{4B5F2C80-AEBD-46E9-AD51-E40D1C412E82}">
      <dgm:prSet/>
      <dgm:spPr/>
      <dgm:t>
        <a:bodyPr/>
        <a:lstStyle/>
        <a:p>
          <a:endParaRPr lang="en-US"/>
        </a:p>
      </dgm:t>
    </dgm:pt>
    <dgm:pt modelId="{7BA670B9-7818-47D6-B44D-D2845C1ACD81}" type="sibTrans" cxnId="{4B5F2C80-AEBD-46E9-AD51-E40D1C412E82}">
      <dgm:prSet/>
      <dgm:spPr/>
      <dgm:t>
        <a:bodyPr/>
        <a:lstStyle/>
        <a:p>
          <a:endParaRPr lang="en-US"/>
        </a:p>
      </dgm:t>
    </dgm:pt>
    <dgm:pt modelId="{979AF0F0-4E75-4D11-949F-4418DD640D3E}" type="pres">
      <dgm:prSet presAssocID="{CE3C1C1D-DEFB-4041-AB17-4D2624EAB80A}" presName="diagram" presStyleCnt="0">
        <dgm:presLayoutVars>
          <dgm:dir/>
          <dgm:resizeHandles val="exact"/>
        </dgm:presLayoutVars>
      </dgm:prSet>
      <dgm:spPr/>
    </dgm:pt>
    <dgm:pt modelId="{3E84684A-D3CD-42EF-A193-F4AAB3E09BBB}" type="pres">
      <dgm:prSet presAssocID="{0E9099B6-863A-4516-AC25-60B7C6E704E2}" presName="node" presStyleLbl="node1" presStyleIdx="0" presStyleCnt="6">
        <dgm:presLayoutVars>
          <dgm:bulletEnabled val="1"/>
        </dgm:presLayoutVars>
      </dgm:prSet>
      <dgm:spPr/>
    </dgm:pt>
    <dgm:pt modelId="{C031B9D3-6381-4C45-B43C-0F93A8EA6D28}" type="pres">
      <dgm:prSet presAssocID="{5954D37D-AE3A-489C-A4BA-0F57D66A5CED}" presName="sibTrans" presStyleCnt="0"/>
      <dgm:spPr/>
    </dgm:pt>
    <dgm:pt modelId="{2DB80CA7-73F4-4B9B-8444-2BB06BD1B970}" type="pres">
      <dgm:prSet presAssocID="{5590D900-68F3-46B6-87C5-281DFB7ADB36}" presName="node" presStyleLbl="node1" presStyleIdx="1" presStyleCnt="6">
        <dgm:presLayoutVars>
          <dgm:bulletEnabled val="1"/>
        </dgm:presLayoutVars>
      </dgm:prSet>
      <dgm:spPr/>
    </dgm:pt>
    <dgm:pt modelId="{5D6BB5DC-6F4B-4761-90A7-75D50021E17D}" type="pres">
      <dgm:prSet presAssocID="{F1E6D5EF-4646-451B-88A0-2FC93157F5FD}" presName="sibTrans" presStyleCnt="0"/>
      <dgm:spPr/>
    </dgm:pt>
    <dgm:pt modelId="{A54AEE00-E355-4520-B229-B767E5BCB4A8}" type="pres">
      <dgm:prSet presAssocID="{C95AF414-68BD-4CC0-8C42-B4EAB2DA8DFA}" presName="node" presStyleLbl="node1" presStyleIdx="2" presStyleCnt="6">
        <dgm:presLayoutVars>
          <dgm:bulletEnabled val="1"/>
        </dgm:presLayoutVars>
      </dgm:prSet>
      <dgm:spPr/>
    </dgm:pt>
    <dgm:pt modelId="{5A86B1FF-6BFC-4F24-AAAE-3C392C0FA7DF}" type="pres">
      <dgm:prSet presAssocID="{E51AD4B0-6912-4F3D-8AD0-19923E25AEA0}" presName="sibTrans" presStyleCnt="0"/>
      <dgm:spPr/>
    </dgm:pt>
    <dgm:pt modelId="{2D546872-2821-4236-A32B-A0667480C85A}" type="pres">
      <dgm:prSet presAssocID="{22776378-BF08-4CD1-98C6-630B3D634B11}" presName="node" presStyleLbl="node1" presStyleIdx="3" presStyleCnt="6">
        <dgm:presLayoutVars>
          <dgm:bulletEnabled val="1"/>
        </dgm:presLayoutVars>
      </dgm:prSet>
      <dgm:spPr/>
    </dgm:pt>
    <dgm:pt modelId="{7AD4BA41-7191-4A67-9316-AB0F4CA53763}" type="pres">
      <dgm:prSet presAssocID="{E10E1F14-7FDE-4DAF-A534-4092587F251E}" presName="sibTrans" presStyleCnt="0"/>
      <dgm:spPr/>
    </dgm:pt>
    <dgm:pt modelId="{EBDC3696-D7B3-4FDE-ACCB-CB1AFCA7CAE4}" type="pres">
      <dgm:prSet presAssocID="{83D4B7A4-F1EE-4BDA-B610-9C524E1B94DE}" presName="node" presStyleLbl="node1" presStyleIdx="4" presStyleCnt="6">
        <dgm:presLayoutVars>
          <dgm:bulletEnabled val="1"/>
        </dgm:presLayoutVars>
      </dgm:prSet>
      <dgm:spPr/>
    </dgm:pt>
    <dgm:pt modelId="{E2848405-88C7-41F9-AA44-480B0A1D1109}" type="pres">
      <dgm:prSet presAssocID="{DA8DB96B-FCC1-4FF2-B530-AAEE6B7A5E1E}" presName="sibTrans" presStyleCnt="0"/>
      <dgm:spPr/>
    </dgm:pt>
    <dgm:pt modelId="{0C3DADA9-FBD2-41B5-989B-239FD165D8A2}" type="pres">
      <dgm:prSet presAssocID="{B6CE1C53-7FE0-4564-88A4-0FB76126239A}" presName="node" presStyleLbl="node1" presStyleIdx="5" presStyleCnt="6">
        <dgm:presLayoutVars>
          <dgm:bulletEnabled val="1"/>
        </dgm:presLayoutVars>
      </dgm:prSet>
      <dgm:spPr/>
    </dgm:pt>
  </dgm:ptLst>
  <dgm:cxnLst>
    <dgm:cxn modelId="{DFE13116-B992-4F8D-B76E-01B17BEC672E}" type="presOf" srcId="{B6CE1C53-7FE0-4564-88A4-0FB76126239A}" destId="{0C3DADA9-FBD2-41B5-989B-239FD165D8A2}" srcOrd="0" destOrd="0" presId="urn:microsoft.com/office/officeart/2005/8/layout/default"/>
    <dgm:cxn modelId="{CADB6366-6996-405E-B64F-03317EE9860F}" type="presOf" srcId="{83D4B7A4-F1EE-4BDA-B610-9C524E1B94DE}" destId="{EBDC3696-D7B3-4FDE-ACCB-CB1AFCA7CAE4}" srcOrd="0" destOrd="0" presId="urn:microsoft.com/office/officeart/2005/8/layout/default"/>
    <dgm:cxn modelId="{DAD4974E-967C-46D2-A65F-6CD740B3745F}" type="presOf" srcId="{C95AF414-68BD-4CC0-8C42-B4EAB2DA8DFA}" destId="{A54AEE00-E355-4520-B229-B767E5BCB4A8}" srcOrd="0" destOrd="0" presId="urn:microsoft.com/office/officeart/2005/8/layout/default"/>
    <dgm:cxn modelId="{2058A876-40B4-4FA4-B5F1-51B39A7C0A57}" type="presOf" srcId="{0E9099B6-863A-4516-AC25-60B7C6E704E2}" destId="{3E84684A-D3CD-42EF-A193-F4AAB3E09BBB}" srcOrd="0" destOrd="0" presId="urn:microsoft.com/office/officeart/2005/8/layout/default"/>
    <dgm:cxn modelId="{4B5F2C80-AEBD-46E9-AD51-E40D1C412E82}" srcId="{CE3C1C1D-DEFB-4041-AB17-4D2624EAB80A}" destId="{B6CE1C53-7FE0-4564-88A4-0FB76126239A}" srcOrd="5" destOrd="0" parTransId="{E2A2C9DA-C5A5-41B6-8C74-23D9A34C1BF8}" sibTransId="{7BA670B9-7818-47D6-B44D-D2845C1ACD81}"/>
    <dgm:cxn modelId="{33C0618B-75F7-43BA-99CC-A6E00162CC53}" srcId="{CE3C1C1D-DEFB-4041-AB17-4D2624EAB80A}" destId="{C95AF414-68BD-4CC0-8C42-B4EAB2DA8DFA}" srcOrd="2" destOrd="0" parTransId="{FB7A450C-AAED-42CC-B40D-3739BA01AA33}" sibTransId="{E51AD4B0-6912-4F3D-8AD0-19923E25AEA0}"/>
    <dgm:cxn modelId="{2DA218B0-0B42-4AA0-87A4-487991BBEC1C}" srcId="{CE3C1C1D-DEFB-4041-AB17-4D2624EAB80A}" destId="{83D4B7A4-F1EE-4BDA-B610-9C524E1B94DE}" srcOrd="4" destOrd="0" parTransId="{F7561A2A-D14C-488C-B5F1-2C4AFAC6D31D}" sibTransId="{DA8DB96B-FCC1-4FF2-B530-AAEE6B7A5E1E}"/>
    <dgm:cxn modelId="{6387F1BF-4ABC-4267-B70E-3334A41468A0}" srcId="{CE3C1C1D-DEFB-4041-AB17-4D2624EAB80A}" destId="{5590D900-68F3-46B6-87C5-281DFB7ADB36}" srcOrd="1" destOrd="0" parTransId="{7A70A533-AD03-4E9F-B6A5-40654AC6B0DD}" sibTransId="{F1E6D5EF-4646-451B-88A0-2FC93157F5FD}"/>
    <dgm:cxn modelId="{5D8F81C5-8866-4930-B18B-4F09B983A738}" srcId="{CE3C1C1D-DEFB-4041-AB17-4D2624EAB80A}" destId="{0E9099B6-863A-4516-AC25-60B7C6E704E2}" srcOrd="0" destOrd="0" parTransId="{CBE1A1A7-538F-4EFE-B613-F8EDD94F6B24}" sibTransId="{5954D37D-AE3A-489C-A4BA-0F57D66A5CED}"/>
    <dgm:cxn modelId="{03205CD1-9C9F-42AB-A17B-CF147A0DB064}" type="presOf" srcId="{22776378-BF08-4CD1-98C6-630B3D634B11}" destId="{2D546872-2821-4236-A32B-A0667480C85A}" srcOrd="0" destOrd="0" presId="urn:microsoft.com/office/officeart/2005/8/layout/default"/>
    <dgm:cxn modelId="{5B13F1D1-FD36-4C7A-A041-127D32AA7510}" type="presOf" srcId="{5590D900-68F3-46B6-87C5-281DFB7ADB36}" destId="{2DB80CA7-73F4-4B9B-8444-2BB06BD1B970}" srcOrd="0" destOrd="0" presId="urn:microsoft.com/office/officeart/2005/8/layout/default"/>
    <dgm:cxn modelId="{BAE3EAD9-F645-4062-B0B6-501A2A9789C6}" srcId="{CE3C1C1D-DEFB-4041-AB17-4D2624EAB80A}" destId="{22776378-BF08-4CD1-98C6-630B3D634B11}" srcOrd="3" destOrd="0" parTransId="{95B6C7DA-B006-468A-B1E1-88173FDE79E1}" sibTransId="{E10E1F14-7FDE-4DAF-A534-4092587F251E}"/>
    <dgm:cxn modelId="{088C36E0-1A85-4495-9B43-37F4FC5FBE7C}" type="presOf" srcId="{CE3C1C1D-DEFB-4041-AB17-4D2624EAB80A}" destId="{979AF0F0-4E75-4D11-949F-4418DD640D3E}" srcOrd="0" destOrd="0" presId="urn:microsoft.com/office/officeart/2005/8/layout/default"/>
    <dgm:cxn modelId="{CF346B9F-9FD8-437C-9237-1D92F09BF675}" type="presParOf" srcId="{979AF0F0-4E75-4D11-949F-4418DD640D3E}" destId="{3E84684A-D3CD-42EF-A193-F4AAB3E09BBB}" srcOrd="0" destOrd="0" presId="urn:microsoft.com/office/officeart/2005/8/layout/default"/>
    <dgm:cxn modelId="{588119BC-0AAF-4624-B415-751D6EF62AC3}" type="presParOf" srcId="{979AF0F0-4E75-4D11-949F-4418DD640D3E}" destId="{C031B9D3-6381-4C45-B43C-0F93A8EA6D28}" srcOrd="1" destOrd="0" presId="urn:microsoft.com/office/officeart/2005/8/layout/default"/>
    <dgm:cxn modelId="{7116AC0E-C152-4EA3-8B44-8D2C6C5EB830}" type="presParOf" srcId="{979AF0F0-4E75-4D11-949F-4418DD640D3E}" destId="{2DB80CA7-73F4-4B9B-8444-2BB06BD1B970}" srcOrd="2" destOrd="0" presId="urn:microsoft.com/office/officeart/2005/8/layout/default"/>
    <dgm:cxn modelId="{1155D0B2-1502-4D92-94AC-B20987250DE8}" type="presParOf" srcId="{979AF0F0-4E75-4D11-949F-4418DD640D3E}" destId="{5D6BB5DC-6F4B-4761-90A7-75D50021E17D}" srcOrd="3" destOrd="0" presId="urn:microsoft.com/office/officeart/2005/8/layout/default"/>
    <dgm:cxn modelId="{7CC14E3A-62A5-453A-84F4-35A946E645E5}" type="presParOf" srcId="{979AF0F0-4E75-4D11-949F-4418DD640D3E}" destId="{A54AEE00-E355-4520-B229-B767E5BCB4A8}" srcOrd="4" destOrd="0" presId="urn:microsoft.com/office/officeart/2005/8/layout/default"/>
    <dgm:cxn modelId="{534950F4-5764-4D74-AFF0-F5FA0FFFBE5A}" type="presParOf" srcId="{979AF0F0-4E75-4D11-949F-4418DD640D3E}" destId="{5A86B1FF-6BFC-4F24-AAAE-3C392C0FA7DF}" srcOrd="5" destOrd="0" presId="urn:microsoft.com/office/officeart/2005/8/layout/default"/>
    <dgm:cxn modelId="{1194588A-C23E-40D9-AA36-828976EC1818}" type="presParOf" srcId="{979AF0F0-4E75-4D11-949F-4418DD640D3E}" destId="{2D546872-2821-4236-A32B-A0667480C85A}" srcOrd="6" destOrd="0" presId="urn:microsoft.com/office/officeart/2005/8/layout/default"/>
    <dgm:cxn modelId="{435D843E-30C8-4CD5-A3DD-7643FFF58FB3}" type="presParOf" srcId="{979AF0F0-4E75-4D11-949F-4418DD640D3E}" destId="{7AD4BA41-7191-4A67-9316-AB0F4CA53763}" srcOrd="7" destOrd="0" presId="urn:microsoft.com/office/officeart/2005/8/layout/default"/>
    <dgm:cxn modelId="{CD1DEF97-B3E4-4E96-A229-10DAD2EB31DA}" type="presParOf" srcId="{979AF0F0-4E75-4D11-949F-4418DD640D3E}" destId="{EBDC3696-D7B3-4FDE-ACCB-CB1AFCA7CAE4}" srcOrd="8" destOrd="0" presId="urn:microsoft.com/office/officeart/2005/8/layout/default"/>
    <dgm:cxn modelId="{4F8D4EC2-B81D-49EF-BADC-61ADCA4F05CC}" type="presParOf" srcId="{979AF0F0-4E75-4D11-949F-4418DD640D3E}" destId="{E2848405-88C7-41F9-AA44-480B0A1D1109}" srcOrd="9" destOrd="0" presId="urn:microsoft.com/office/officeart/2005/8/layout/default"/>
    <dgm:cxn modelId="{8D3BC4A6-FD50-4C55-A453-8F48D2338D20}" type="presParOf" srcId="{979AF0F0-4E75-4D11-949F-4418DD640D3E}" destId="{0C3DADA9-FBD2-41B5-989B-239FD165D8A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694B40-D457-44B3-AA2C-532E3232D7C5}"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E661F0A0-FA15-44EF-8773-39BD4B4BB46F}">
      <dgm:prSet/>
      <dgm:spPr/>
      <dgm:t>
        <a:bodyPr/>
        <a:lstStyle/>
        <a:p>
          <a:r>
            <a:rPr lang="en-US"/>
            <a:t>Performance against rest of cohort</a:t>
          </a:r>
        </a:p>
      </dgm:t>
    </dgm:pt>
    <dgm:pt modelId="{2C1DDE23-9235-4D22-86D9-F2C2CDFF105F}" type="parTrans" cxnId="{22545959-F078-4315-A8E5-518831ABAF75}">
      <dgm:prSet/>
      <dgm:spPr/>
      <dgm:t>
        <a:bodyPr/>
        <a:lstStyle/>
        <a:p>
          <a:endParaRPr lang="en-US"/>
        </a:p>
      </dgm:t>
    </dgm:pt>
    <dgm:pt modelId="{550DE034-C247-4035-BBFB-7FE566C813B6}" type="sibTrans" cxnId="{22545959-F078-4315-A8E5-518831ABAF75}">
      <dgm:prSet/>
      <dgm:spPr/>
      <dgm:t>
        <a:bodyPr/>
        <a:lstStyle/>
        <a:p>
          <a:endParaRPr lang="en-US"/>
        </a:p>
      </dgm:t>
    </dgm:pt>
    <dgm:pt modelId="{EB864656-B30C-4684-B2F2-E450987DC56B}">
      <dgm:prSet/>
      <dgm:spPr/>
      <dgm:t>
        <a:bodyPr/>
        <a:lstStyle/>
        <a:p>
          <a:r>
            <a:rPr lang="en-US"/>
            <a:t>Any relevant contexts</a:t>
          </a:r>
        </a:p>
      </dgm:t>
    </dgm:pt>
    <dgm:pt modelId="{3CFE3AE4-8A1B-4A6E-8185-A86BA49BC7E5}" type="parTrans" cxnId="{AD3D7B76-7F00-4F5B-9B12-EF645882F5A8}">
      <dgm:prSet/>
      <dgm:spPr/>
      <dgm:t>
        <a:bodyPr/>
        <a:lstStyle/>
        <a:p>
          <a:endParaRPr lang="en-US"/>
        </a:p>
      </dgm:t>
    </dgm:pt>
    <dgm:pt modelId="{196125C8-A7C1-4F4E-94E4-513C38E1BBFE}" type="sibTrans" cxnId="{AD3D7B76-7F00-4F5B-9B12-EF645882F5A8}">
      <dgm:prSet/>
      <dgm:spPr/>
      <dgm:t>
        <a:bodyPr/>
        <a:lstStyle/>
        <a:p>
          <a:endParaRPr lang="en-US"/>
        </a:p>
      </dgm:t>
    </dgm:pt>
    <dgm:pt modelId="{ACEA4519-D23B-45B6-A612-A13CC56D4C32}">
      <dgm:prSet/>
      <dgm:spPr/>
      <dgm:t>
        <a:bodyPr/>
        <a:lstStyle/>
        <a:p>
          <a:r>
            <a:rPr lang="en-US"/>
            <a:t>Academic potential</a:t>
          </a:r>
        </a:p>
      </dgm:t>
    </dgm:pt>
    <dgm:pt modelId="{429CF964-5C91-445A-835F-82C472FDD207}" type="parTrans" cxnId="{93838579-F8CE-410E-81D8-0C051DED514E}">
      <dgm:prSet/>
      <dgm:spPr/>
      <dgm:t>
        <a:bodyPr/>
        <a:lstStyle/>
        <a:p>
          <a:endParaRPr lang="en-US"/>
        </a:p>
      </dgm:t>
    </dgm:pt>
    <dgm:pt modelId="{890B254B-765D-4572-96E7-AC8BB30556C7}" type="sibTrans" cxnId="{93838579-F8CE-410E-81D8-0C051DED514E}">
      <dgm:prSet/>
      <dgm:spPr/>
      <dgm:t>
        <a:bodyPr/>
        <a:lstStyle/>
        <a:p>
          <a:endParaRPr lang="en-US"/>
        </a:p>
      </dgm:t>
    </dgm:pt>
    <dgm:pt modelId="{C527D44F-EA17-4635-8FB8-EAEE82CAD151}" type="pres">
      <dgm:prSet presAssocID="{D3694B40-D457-44B3-AA2C-532E3232D7C5}" presName="diagram" presStyleCnt="0">
        <dgm:presLayoutVars>
          <dgm:chPref val="1"/>
          <dgm:dir/>
          <dgm:animOne val="branch"/>
          <dgm:animLvl val="lvl"/>
          <dgm:resizeHandles/>
        </dgm:presLayoutVars>
      </dgm:prSet>
      <dgm:spPr/>
    </dgm:pt>
    <dgm:pt modelId="{24AFEBCC-34DE-4BF4-A9EC-0848A7F8C60C}" type="pres">
      <dgm:prSet presAssocID="{E661F0A0-FA15-44EF-8773-39BD4B4BB46F}" presName="root" presStyleCnt="0"/>
      <dgm:spPr/>
    </dgm:pt>
    <dgm:pt modelId="{DDFE4A52-C42C-4913-8A5D-9D5D842FF2C1}" type="pres">
      <dgm:prSet presAssocID="{E661F0A0-FA15-44EF-8773-39BD4B4BB46F}" presName="rootComposite" presStyleCnt="0"/>
      <dgm:spPr/>
    </dgm:pt>
    <dgm:pt modelId="{0964CF7F-FAB7-471A-8ACC-C07B5EC7077A}" type="pres">
      <dgm:prSet presAssocID="{E661F0A0-FA15-44EF-8773-39BD4B4BB46F}" presName="rootText" presStyleLbl="node1" presStyleIdx="0" presStyleCnt="3"/>
      <dgm:spPr/>
    </dgm:pt>
    <dgm:pt modelId="{B1FD655F-895B-4B3D-B90E-7D1CD783F910}" type="pres">
      <dgm:prSet presAssocID="{E661F0A0-FA15-44EF-8773-39BD4B4BB46F}" presName="rootConnector" presStyleLbl="node1" presStyleIdx="0" presStyleCnt="3"/>
      <dgm:spPr/>
    </dgm:pt>
    <dgm:pt modelId="{15B57D69-668D-4CBB-A606-2D9282A9BFB0}" type="pres">
      <dgm:prSet presAssocID="{E661F0A0-FA15-44EF-8773-39BD4B4BB46F}" presName="childShape" presStyleCnt="0"/>
      <dgm:spPr/>
    </dgm:pt>
    <dgm:pt modelId="{EA9B81ED-835B-4067-9A12-3F1214BDAF5C}" type="pres">
      <dgm:prSet presAssocID="{EB864656-B30C-4684-B2F2-E450987DC56B}" presName="root" presStyleCnt="0"/>
      <dgm:spPr/>
    </dgm:pt>
    <dgm:pt modelId="{C7FDB79E-8F0E-4E21-8DE8-93D88E51CFE9}" type="pres">
      <dgm:prSet presAssocID="{EB864656-B30C-4684-B2F2-E450987DC56B}" presName="rootComposite" presStyleCnt="0"/>
      <dgm:spPr/>
    </dgm:pt>
    <dgm:pt modelId="{867225D5-9B52-4BDB-B939-57B0526A1624}" type="pres">
      <dgm:prSet presAssocID="{EB864656-B30C-4684-B2F2-E450987DC56B}" presName="rootText" presStyleLbl="node1" presStyleIdx="1" presStyleCnt="3"/>
      <dgm:spPr/>
    </dgm:pt>
    <dgm:pt modelId="{26316AF2-D56F-487D-9E01-726526F0E5B3}" type="pres">
      <dgm:prSet presAssocID="{EB864656-B30C-4684-B2F2-E450987DC56B}" presName="rootConnector" presStyleLbl="node1" presStyleIdx="1" presStyleCnt="3"/>
      <dgm:spPr/>
    </dgm:pt>
    <dgm:pt modelId="{A549F89C-F55C-4E29-A2A4-DB256F182F6D}" type="pres">
      <dgm:prSet presAssocID="{EB864656-B30C-4684-B2F2-E450987DC56B}" presName="childShape" presStyleCnt="0"/>
      <dgm:spPr/>
    </dgm:pt>
    <dgm:pt modelId="{169544C4-A244-4269-B607-FFAA652C07F8}" type="pres">
      <dgm:prSet presAssocID="{ACEA4519-D23B-45B6-A612-A13CC56D4C32}" presName="root" presStyleCnt="0"/>
      <dgm:spPr/>
    </dgm:pt>
    <dgm:pt modelId="{FE3AB25C-57E3-4201-86F7-58FB071352B9}" type="pres">
      <dgm:prSet presAssocID="{ACEA4519-D23B-45B6-A612-A13CC56D4C32}" presName="rootComposite" presStyleCnt="0"/>
      <dgm:spPr/>
    </dgm:pt>
    <dgm:pt modelId="{0D91D071-C02B-4EAF-9C8A-D9B4FBF6AEEE}" type="pres">
      <dgm:prSet presAssocID="{ACEA4519-D23B-45B6-A612-A13CC56D4C32}" presName="rootText" presStyleLbl="node1" presStyleIdx="2" presStyleCnt="3"/>
      <dgm:spPr/>
    </dgm:pt>
    <dgm:pt modelId="{4967FE71-E967-45B2-9C54-9168A2F52D07}" type="pres">
      <dgm:prSet presAssocID="{ACEA4519-D23B-45B6-A612-A13CC56D4C32}" presName="rootConnector" presStyleLbl="node1" presStyleIdx="2" presStyleCnt="3"/>
      <dgm:spPr/>
    </dgm:pt>
    <dgm:pt modelId="{24249140-51E1-4AE9-9F91-6F7E03E3A29A}" type="pres">
      <dgm:prSet presAssocID="{ACEA4519-D23B-45B6-A612-A13CC56D4C32}" presName="childShape" presStyleCnt="0"/>
      <dgm:spPr/>
    </dgm:pt>
  </dgm:ptLst>
  <dgm:cxnLst>
    <dgm:cxn modelId="{B3D9C509-6025-4E5D-B9F9-3657D511A4A4}" type="presOf" srcId="{ACEA4519-D23B-45B6-A612-A13CC56D4C32}" destId="{4967FE71-E967-45B2-9C54-9168A2F52D07}" srcOrd="1" destOrd="0" presId="urn:microsoft.com/office/officeart/2005/8/layout/hierarchy3"/>
    <dgm:cxn modelId="{0C2B940F-98AE-46CF-AA17-4B1869B05C39}" type="presOf" srcId="{E661F0A0-FA15-44EF-8773-39BD4B4BB46F}" destId="{B1FD655F-895B-4B3D-B90E-7D1CD783F910}" srcOrd="1" destOrd="0" presId="urn:microsoft.com/office/officeart/2005/8/layout/hierarchy3"/>
    <dgm:cxn modelId="{799D192C-9105-4CC7-956D-3E5906D39642}" type="presOf" srcId="{EB864656-B30C-4684-B2F2-E450987DC56B}" destId="{867225D5-9B52-4BDB-B939-57B0526A1624}" srcOrd="0" destOrd="0" presId="urn:microsoft.com/office/officeart/2005/8/layout/hierarchy3"/>
    <dgm:cxn modelId="{3CC0E342-95CC-4678-9870-FCB5208C635C}" type="presOf" srcId="{D3694B40-D457-44B3-AA2C-532E3232D7C5}" destId="{C527D44F-EA17-4635-8FB8-EAEE82CAD151}" srcOrd="0" destOrd="0" presId="urn:microsoft.com/office/officeart/2005/8/layout/hierarchy3"/>
    <dgm:cxn modelId="{AD3D7B76-7F00-4F5B-9B12-EF645882F5A8}" srcId="{D3694B40-D457-44B3-AA2C-532E3232D7C5}" destId="{EB864656-B30C-4684-B2F2-E450987DC56B}" srcOrd="1" destOrd="0" parTransId="{3CFE3AE4-8A1B-4A6E-8185-A86BA49BC7E5}" sibTransId="{196125C8-A7C1-4F4E-94E4-513C38E1BBFE}"/>
    <dgm:cxn modelId="{22545959-F078-4315-A8E5-518831ABAF75}" srcId="{D3694B40-D457-44B3-AA2C-532E3232D7C5}" destId="{E661F0A0-FA15-44EF-8773-39BD4B4BB46F}" srcOrd="0" destOrd="0" parTransId="{2C1DDE23-9235-4D22-86D9-F2C2CDFF105F}" sibTransId="{550DE034-C247-4035-BBFB-7FE566C813B6}"/>
    <dgm:cxn modelId="{93838579-F8CE-410E-81D8-0C051DED514E}" srcId="{D3694B40-D457-44B3-AA2C-532E3232D7C5}" destId="{ACEA4519-D23B-45B6-A612-A13CC56D4C32}" srcOrd="2" destOrd="0" parTransId="{429CF964-5C91-445A-835F-82C472FDD207}" sibTransId="{890B254B-765D-4572-96E7-AC8BB30556C7}"/>
    <dgm:cxn modelId="{A8AE41AC-D2C3-44D7-B4E2-857FF83F7CD7}" type="presOf" srcId="{E661F0A0-FA15-44EF-8773-39BD4B4BB46F}" destId="{0964CF7F-FAB7-471A-8ACC-C07B5EC7077A}" srcOrd="0" destOrd="0" presId="urn:microsoft.com/office/officeart/2005/8/layout/hierarchy3"/>
    <dgm:cxn modelId="{5F1514EB-FE7E-4420-AC1D-D67BC274051B}" type="presOf" srcId="{ACEA4519-D23B-45B6-A612-A13CC56D4C32}" destId="{0D91D071-C02B-4EAF-9C8A-D9B4FBF6AEEE}" srcOrd="0" destOrd="0" presId="urn:microsoft.com/office/officeart/2005/8/layout/hierarchy3"/>
    <dgm:cxn modelId="{12F75FFC-A4CB-4B5A-BEE0-AE6379BBD166}" type="presOf" srcId="{EB864656-B30C-4684-B2F2-E450987DC56B}" destId="{26316AF2-D56F-487D-9E01-726526F0E5B3}" srcOrd="1" destOrd="0" presId="urn:microsoft.com/office/officeart/2005/8/layout/hierarchy3"/>
    <dgm:cxn modelId="{3578963C-3F49-4970-9273-1BE1C2407ADC}" type="presParOf" srcId="{C527D44F-EA17-4635-8FB8-EAEE82CAD151}" destId="{24AFEBCC-34DE-4BF4-A9EC-0848A7F8C60C}" srcOrd="0" destOrd="0" presId="urn:microsoft.com/office/officeart/2005/8/layout/hierarchy3"/>
    <dgm:cxn modelId="{8401AA76-558C-419B-AE43-92C64F6AFDF5}" type="presParOf" srcId="{24AFEBCC-34DE-4BF4-A9EC-0848A7F8C60C}" destId="{DDFE4A52-C42C-4913-8A5D-9D5D842FF2C1}" srcOrd="0" destOrd="0" presId="urn:microsoft.com/office/officeart/2005/8/layout/hierarchy3"/>
    <dgm:cxn modelId="{86D63426-53DD-496D-B699-849F852DABDE}" type="presParOf" srcId="{DDFE4A52-C42C-4913-8A5D-9D5D842FF2C1}" destId="{0964CF7F-FAB7-471A-8ACC-C07B5EC7077A}" srcOrd="0" destOrd="0" presId="urn:microsoft.com/office/officeart/2005/8/layout/hierarchy3"/>
    <dgm:cxn modelId="{D924E190-5178-43B1-8DD0-5F7FC852F0D8}" type="presParOf" srcId="{DDFE4A52-C42C-4913-8A5D-9D5D842FF2C1}" destId="{B1FD655F-895B-4B3D-B90E-7D1CD783F910}" srcOrd="1" destOrd="0" presId="urn:microsoft.com/office/officeart/2005/8/layout/hierarchy3"/>
    <dgm:cxn modelId="{637A273C-2638-4D2B-A8CC-C726B3603C5D}" type="presParOf" srcId="{24AFEBCC-34DE-4BF4-A9EC-0848A7F8C60C}" destId="{15B57D69-668D-4CBB-A606-2D9282A9BFB0}" srcOrd="1" destOrd="0" presId="urn:microsoft.com/office/officeart/2005/8/layout/hierarchy3"/>
    <dgm:cxn modelId="{FDAE37B4-BECE-4522-B8FC-ABB9E03DABD3}" type="presParOf" srcId="{C527D44F-EA17-4635-8FB8-EAEE82CAD151}" destId="{EA9B81ED-835B-4067-9A12-3F1214BDAF5C}" srcOrd="1" destOrd="0" presId="urn:microsoft.com/office/officeart/2005/8/layout/hierarchy3"/>
    <dgm:cxn modelId="{4D2C4826-F142-4061-B414-9CC10FAB30E3}" type="presParOf" srcId="{EA9B81ED-835B-4067-9A12-3F1214BDAF5C}" destId="{C7FDB79E-8F0E-4E21-8DE8-93D88E51CFE9}" srcOrd="0" destOrd="0" presId="urn:microsoft.com/office/officeart/2005/8/layout/hierarchy3"/>
    <dgm:cxn modelId="{C472ECC6-39E4-4523-9292-A22239612E0D}" type="presParOf" srcId="{C7FDB79E-8F0E-4E21-8DE8-93D88E51CFE9}" destId="{867225D5-9B52-4BDB-B939-57B0526A1624}" srcOrd="0" destOrd="0" presId="urn:microsoft.com/office/officeart/2005/8/layout/hierarchy3"/>
    <dgm:cxn modelId="{A15BE21D-C37C-4BE1-90E6-4B67580976F7}" type="presParOf" srcId="{C7FDB79E-8F0E-4E21-8DE8-93D88E51CFE9}" destId="{26316AF2-D56F-487D-9E01-726526F0E5B3}" srcOrd="1" destOrd="0" presId="urn:microsoft.com/office/officeart/2005/8/layout/hierarchy3"/>
    <dgm:cxn modelId="{C6CC2A9C-68AA-4E58-955C-AE708D66C157}" type="presParOf" srcId="{EA9B81ED-835B-4067-9A12-3F1214BDAF5C}" destId="{A549F89C-F55C-4E29-A2A4-DB256F182F6D}" srcOrd="1" destOrd="0" presId="urn:microsoft.com/office/officeart/2005/8/layout/hierarchy3"/>
    <dgm:cxn modelId="{1CC19F29-1CF8-4AF2-9371-7A5271882521}" type="presParOf" srcId="{C527D44F-EA17-4635-8FB8-EAEE82CAD151}" destId="{169544C4-A244-4269-B607-FFAA652C07F8}" srcOrd="2" destOrd="0" presId="urn:microsoft.com/office/officeart/2005/8/layout/hierarchy3"/>
    <dgm:cxn modelId="{A410BA70-CF9A-47A6-8E5C-E27F9CF0261B}" type="presParOf" srcId="{169544C4-A244-4269-B607-FFAA652C07F8}" destId="{FE3AB25C-57E3-4201-86F7-58FB071352B9}" srcOrd="0" destOrd="0" presId="urn:microsoft.com/office/officeart/2005/8/layout/hierarchy3"/>
    <dgm:cxn modelId="{927DDB41-3E22-4EA5-9252-526D26AAC0E3}" type="presParOf" srcId="{FE3AB25C-57E3-4201-86F7-58FB071352B9}" destId="{0D91D071-C02B-4EAF-9C8A-D9B4FBF6AEEE}" srcOrd="0" destOrd="0" presId="urn:microsoft.com/office/officeart/2005/8/layout/hierarchy3"/>
    <dgm:cxn modelId="{A31B7245-C45C-41BC-9696-6E33BE543F8A}" type="presParOf" srcId="{FE3AB25C-57E3-4201-86F7-58FB071352B9}" destId="{4967FE71-E967-45B2-9C54-9168A2F52D07}" srcOrd="1" destOrd="0" presId="urn:microsoft.com/office/officeart/2005/8/layout/hierarchy3"/>
    <dgm:cxn modelId="{0D552349-B1AF-40EA-9D08-112E288DF3DB}" type="presParOf" srcId="{169544C4-A244-4269-B607-FFAA652C07F8}" destId="{24249140-51E1-4AE9-9F91-6F7E03E3A2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6DAEEE-952A-4985-B2B0-8815F043D0F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5EC99F5-5245-45D7-9666-558C0EC2DC15}">
      <dgm:prSet/>
      <dgm:spPr/>
      <dgm:t>
        <a:bodyPr/>
        <a:lstStyle/>
        <a:p>
          <a:r>
            <a:rPr lang="en-GB"/>
            <a:t>Evidence of independent reading</a:t>
          </a:r>
          <a:endParaRPr lang="en-US"/>
        </a:p>
      </dgm:t>
    </dgm:pt>
    <dgm:pt modelId="{74208F7F-417A-497A-9023-3DD5FF090E45}" type="parTrans" cxnId="{2F071343-75D0-42C3-8B74-DB960669C7FF}">
      <dgm:prSet/>
      <dgm:spPr/>
      <dgm:t>
        <a:bodyPr/>
        <a:lstStyle/>
        <a:p>
          <a:endParaRPr lang="en-US"/>
        </a:p>
      </dgm:t>
    </dgm:pt>
    <dgm:pt modelId="{C2384B39-E71D-48E7-91BB-8803A3A78666}" type="sibTrans" cxnId="{2F071343-75D0-42C3-8B74-DB960669C7FF}">
      <dgm:prSet/>
      <dgm:spPr/>
      <dgm:t>
        <a:bodyPr/>
        <a:lstStyle/>
        <a:p>
          <a:endParaRPr lang="en-US"/>
        </a:p>
      </dgm:t>
    </dgm:pt>
    <dgm:pt modelId="{05F5F1FC-3797-416E-82D7-8091FD88A4AF}">
      <dgm:prSet/>
      <dgm:spPr/>
      <dgm:t>
        <a:bodyPr/>
        <a:lstStyle/>
        <a:p>
          <a:r>
            <a:rPr lang="en-GB"/>
            <a:t>Capacity to exchange and build on ideas</a:t>
          </a:r>
          <a:endParaRPr lang="en-US"/>
        </a:p>
      </dgm:t>
    </dgm:pt>
    <dgm:pt modelId="{F1E9C0C3-1D3F-4C7C-9846-A0FCA9553B49}" type="parTrans" cxnId="{C8F6E6D3-C462-423C-87E9-F0BDE64D95D8}">
      <dgm:prSet/>
      <dgm:spPr/>
      <dgm:t>
        <a:bodyPr/>
        <a:lstStyle/>
        <a:p>
          <a:endParaRPr lang="en-US"/>
        </a:p>
      </dgm:t>
    </dgm:pt>
    <dgm:pt modelId="{A56097B7-8C0F-46DB-8EBD-9045C56810C0}" type="sibTrans" cxnId="{C8F6E6D3-C462-423C-87E9-F0BDE64D95D8}">
      <dgm:prSet/>
      <dgm:spPr/>
      <dgm:t>
        <a:bodyPr/>
        <a:lstStyle/>
        <a:p>
          <a:endParaRPr lang="en-US"/>
        </a:p>
      </dgm:t>
    </dgm:pt>
    <dgm:pt modelId="{5A4ACCBB-10F2-42CF-829E-1DFD4E319B32}">
      <dgm:prSet/>
      <dgm:spPr/>
      <dgm:t>
        <a:bodyPr/>
        <a:lstStyle/>
        <a:p>
          <a:r>
            <a:rPr lang="en-GB"/>
            <a:t>Clarity of thought and expression</a:t>
          </a:r>
          <a:endParaRPr lang="en-US"/>
        </a:p>
      </dgm:t>
    </dgm:pt>
    <dgm:pt modelId="{097ACFCF-F147-4FB3-B02D-AC8604CC5B6B}" type="parTrans" cxnId="{83317EBC-E41F-4D6C-8391-74570437C716}">
      <dgm:prSet/>
      <dgm:spPr/>
      <dgm:t>
        <a:bodyPr/>
        <a:lstStyle/>
        <a:p>
          <a:endParaRPr lang="en-US"/>
        </a:p>
      </dgm:t>
    </dgm:pt>
    <dgm:pt modelId="{60AE48C2-6B96-49E5-87EF-771D646D1359}" type="sibTrans" cxnId="{83317EBC-E41F-4D6C-8391-74570437C716}">
      <dgm:prSet/>
      <dgm:spPr/>
      <dgm:t>
        <a:bodyPr/>
        <a:lstStyle/>
        <a:p>
          <a:endParaRPr lang="en-US"/>
        </a:p>
      </dgm:t>
    </dgm:pt>
    <dgm:pt modelId="{76F21E12-0E99-4477-B449-70B9F282D6A9}">
      <dgm:prSet/>
      <dgm:spPr/>
      <dgm:t>
        <a:bodyPr/>
        <a:lstStyle/>
        <a:p>
          <a:r>
            <a:rPr lang="en-GB"/>
            <a:t>Analytical ability</a:t>
          </a:r>
          <a:endParaRPr lang="en-US"/>
        </a:p>
      </dgm:t>
    </dgm:pt>
    <dgm:pt modelId="{B41F5D2D-708D-4D82-9B82-A74B2B6CAD4B}" type="parTrans" cxnId="{55917BD5-18F7-4B24-9779-5AEC95D141C7}">
      <dgm:prSet/>
      <dgm:spPr/>
      <dgm:t>
        <a:bodyPr/>
        <a:lstStyle/>
        <a:p>
          <a:endParaRPr lang="en-US"/>
        </a:p>
      </dgm:t>
    </dgm:pt>
    <dgm:pt modelId="{0FC3C8C6-36A1-496C-A787-B1CB06249BAE}" type="sibTrans" cxnId="{55917BD5-18F7-4B24-9779-5AEC95D141C7}">
      <dgm:prSet/>
      <dgm:spPr/>
      <dgm:t>
        <a:bodyPr/>
        <a:lstStyle/>
        <a:p>
          <a:endParaRPr lang="en-US"/>
        </a:p>
      </dgm:t>
    </dgm:pt>
    <dgm:pt modelId="{0DDD211A-52F2-4556-9744-A75173F123DA}">
      <dgm:prSet/>
      <dgm:spPr/>
      <dgm:t>
        <a:bodyPr/>
        <a:lstStyle/>
        <a:p>
          <a:r>
            <a:rPr lang="en-GB"/>
            <a:t>Flexibility of thought</a:t>
          </a:r>
          <a:endParaRPr lang="en-US"/>
        </a:p>
      </dgm:t>
    </dgm:pt>
    <dgm:pt modelId="{FFB99AD1-850C-4610-901F-0091672677F4}" type="parTrans" cxnId="{EAF0DFA2-EB1D-4E30-80E0-B470FBF6CD6C}">
      <dgm:prSet/>
      <dgm:spPr/>
      <dgm:t>
        <a:bodyPr/>
        <a:lstStyle/>
        <a:p>
          <a:endParaRPr lang="en-US"/>
        </a:p>
      </dgm:t>
    </dgm:pt>
    <dgm:pt modelId="{A08532FC-7677-44B7-AE54-DF9E9919FDC1}" type="sibTrans" cxnId="{EAF0DFA2-EB1D-4E30-80E0-B470FBF6CD6C}">
      <dgm:prSet/>
      <dgm:spPr/>
      <dgm:t>
        <a:bodyPr/>
        <a:lstStyle/>
        <a:p>
          <a:endParaRPr lang="en-US"/>
        </a:p>
      </dgm:t>
    </dgm:pt>
    <dgm:pt modelId="{20A0D339-8CE0-4E51-AD17-B3BA1570C8A4}">
      <dgm:prSet/>
      <dgm:spPr/>
      <dgm:t>
        <a:bodyPr/>
        <a:lstStyle/>
        <a:p>
          <a:r>
            <a:rPr lang="en-GB"/>
            <a:t>Evidence of independent thinking about literature</a:t>
          </a:r>
          <a:endParaRPr lang="en-US"/>
        </a:p>
      </dgm:t>
    </dgm:pt>
    <dgm:pt modelId="{DB984EFD-2212-41E3-A5A8-372EDA9694BD}" type="parTrans" cxnId="{18D8586B-5926-4F95-A4B7-97C1B0D0F363}">
      <dgm:prSet/>
      <dgm:spPr/>
      <dgm:t>
        <a:bodyPr/>
        <a:lstStyle/>
        <a:p>
          <a:endParaRPr lang="en-US"/>
        </a:p>
      </dgm:t>
    </dgm:pt>
    <dgm:pt modelId="{C7B1E3EE-FBBF-44C3-8192-6E6D8B34176D}" type="sibTrans" cxnId="{18D8586B-5926-4F95-A4B7-97C1B0D0F363}">
      <dgm:prSet/>
      <dgm:spPr/>
      <dgm:t>
        <a:bodyPr/>
        <a:lstStyle/>
        <a:p>
          <a:endParaRPr lang="en-US"/>
        </a:p>
      </dgm:t>
    </dgm:pt>
    <dgm:pt modelId="{74601DEC-7488-4312-BFB1-E2E565ACC0ED}">
      <dgm:prSet/>
      <dgm:spPr/>
      <dgm:t>
        <a:bodyPr/>
        <a:lstStyle/>
        <a:p>
          <a:r>
            <a:rPr lang="en-GB"/>
            <a:t>Readiness and commitment to read widely with discrimination</a:t>
          </a:r>
          <a:endParaRPr lang="en-US"/>
        </a:p>
      </dgm:t>
    </dgm:pt>
    <dgm:pt modelId="{0114452C-E8BC-4DED-AA39-479FCCDED2E2}" type="parTrans" cxnId="{8427D325-7EA8-42FE-AD17-5603676CDF65}">
      <dgm:prSet/>
      <dgm:spPr/>
      <dgm:t>
        <a:bodyPr/>
        <a:lstStyle/>
        <a:p>
          <a:endParaRPr lang="en-US"/>
        </a:p>
      </dgm:t>
    </dgm:pt>
    <dgm:pt modelId="{3C8CC4EA-875E-4BAE-9388-E9DE23971268}" type="sibTrans" cxnId="{8427D325-7EA8-42FE-AD17-5603676CDF65}">
      <dgm:prSet/>
      <dgm:spPr/>
      <dgm:t>
        <a:bodyPr/>
        <a:lstStyle/>
        <a:p>
          <a:endParaRPr lang="en-US"/>
        </a:p>
      </dgm:t>
    </dgm:pt>
    <dgm:pt modelId="{39E0134E-1B0F-4BAE-BA7A-19206624CEBC}" type="pres">
      <dgm:prSet presAssocID="{696DAEEE-952A-4985-B2B0-8815F043D0F6}" presName="diagram" presStyleCnt="0">
        <dgm:presLayoutVars>
          <dgm:dir/>
          <dgm:resizeHandles val="exact"/>
        </dgm:presLayoutVars>
      </dgm:prSet>
      <dgm:spPr/>
    </dgm:pt>
    <dgm:pt modelId="{C6F53FAB-20D8-424E-8574-390D83D560EE}" type="pres">
      <dgm:prSet presAssocID="{95EC99F5-5245-45D7-9666-558C0EC2DC15}" presName="node" presStyleLbl="node1" presStyleIdx="0" presStyleCnt="7">
        <dgm:presLayoutVars>
          <dgm:bulletEnabled val="1"/>
        </dgm:presLayoutVars>
      </dgm:prSet>
      <dgm:spPr/>
    </dgm:pt>
    <dgm:pt modelId="{6CFBF37C-34EA-45E6-BF2B-A46B6FB0240B}" type="pres">
      <dgm:prSet presAssocID="{C2384B39-E71D-48E7-91BB-8803A3A78666}" presName="sibTrans" presStyleCnt="0"/>
      <dgm:spPr/>
    </dgm:pt>
    <dgm:pt modelId="{587F906A-9AB8-4592-9271-863C6E180225}" type="pres">
      <dgm:prSet presAssocID="{05F5F1FC-3797-416E-82D7-8091FD88A4AF}" presName="node" presStyleLbl="node1" presStyleIdx="1" presStyleCnt="7">
        <dgm:presLayoutVars>
          <dgm:bulletEnabled val="1"/>
        </dgm:presLayoutVars>
      </dgm:prSet>
      <dgm:spPr/>
    </dgm:pt>
    <dgm:pt modelId="{1032DEEE-623D-459D-9F3C-3DBF24304E23}" type="pres">
      <dgm:prSet presAssocID="{A56097B7-8C0F-46DB-8EBD-9045C56810C0}" presName="sibTrans" presStyleCnt="0"/>
      <dgm:spPr/>
    </dgm:pt>
    <dgm:pt modelId="{47AA48B8-0549-48E4-8214-D117C058C70A}" type="pres">
      <dgm:prSet presAssocID="{5A4ACCBB-10F2-42CF-829E-1DFD4E319B32}" presName="node" presStyleLbl="node1" presStyleIdx="2" presStyleCnt="7">
        <dgm:presLayoutVars>
          <dgm:bulletEnabled val="1"/>
        </dgm:presLayoutVars>
      </dgm:prSet>
      <dgm:spPr/>
    </dgm:pt>
    <dgm:pt modelId="{7DC791DB-735D-485B-9BB8-E48BE92AFC3C}" type="pres">
      <dgm:prSet presAssocID="{60AE48C2-6B96-49E5-87EF-771D646D1359}" presName="sibTrans" presStyleCnt="0"/>
      <dgm:spPr/>
    </dgm:pt>
    <dgm:pt modelId="{73463F06-0090-4B61-95FB-0142FF1E30AA}" type="pres">
      <dgm:prSet presAssocID="{76F21E12-0E99-4477-B449-70B9F282D6A9}" presName="node" presStyleLbl="node1" presStyleIdx="3" presStyleCnt="7">
        <dgm:presLayoutVars>
          <dgm:bulletEnabled val="1"/>
        </dgm:presLayoutVars>
      </dgm:prSet>
      <dgm:spPr/>
    </dgm:pt>
    <dgm:pt modelId="{AFD31ABE-B4B1-4F7A-B7D6-51A86F4D7B13}" type="pres">
      <dgm:prSet presAssocID="{0FC3C8C6-36A1-496C-A787-B1CB06249BAE}" presName="sibTrans" presStyleCnt="0"/>
      <dgm:spPr/>
    </dgm:pt>
    <dgm:pt modelId="{795D2D7C-1111-4A0D-8808-EAE159AB44CB}" type="pres">
      <dgm:prSet presAssocID="{0DDD211A-52F2-4556-9744-A75173F123DA}" presName="node" presStyleLbl="node1" presStyleIdx="4" presStyleCnt="7">
        <dgm:presLayoutVars>
          <dgm:bulletEnabled val="1"/>
        </dgm:presLayoutVars>
      </dgm:prSet>
      <dgm:spPr/>
    </dgm:pt>
    <dgm:pt modelId="{BB476385-BCC6-40A2-BE11-97BC89B1A130}" type="pres">
      <dgm:prSet presAssocID="{A08532FC-7677-44B7-AE54-DF9E9919FDC1}" presName="sibTrans" presStyleCnt="0"/>
      <dgm:spPr/>
    </dgm:pt>
    <dgm:pt modelId="{B071C047-3425-41E8-89BA-AE80E4609727}" type="pres">
      <dgm:prSet presAssocID="{20A0D339-8CE0-4E51-AD17-B3BA1570C8A4}" presName="node" presStyleLbl="node1" presStyleIdx="5" presStyleCnt="7">
        <dgm:presLayoutVars>
          <dgm:bulletEnabled val="1"/>
        </dgm:presLayoutVars>
      </dgm:prSet>
      <dgm:spPr/>
    </dgm:pt>
    <dgm:pt modelId="{7B45988A-05FE-499D-BE67-CCAD5B659739}" type="pres">
      <dgm:prSet presAssocID="{C7B1E3EE-FBBF-44C3-8192-6E6D8B34176D}" presName="sibTrans" presStyleCnt="0"/>
      <dgm:spPr/>
    </dgm:pt>
    <dgm:pt modelId="{D78379F8-942E-439D-8689-73C5BBC7663F}" type="pres">
      <dgm:prSet presAssocID="{74601DEC-7488-4312-BFB1-E2E565ACC0ED}" presName="node" presStyleLbl="node1" presStyleIdx="6" presStyleCnt="7">
        <dgm:presLayoutVars>
          <dgm:bulletEnabled val="1"/>
        </dgm:presLayoutVars>
      </dgm:prSet>
      <dgm:spPr/>
    </dgm:pt>
  </dgm:ptLst>
  <dgm:cxnLst>
    <dgm:cxn modelId="{F00CDF11-5130-4F52-8739-857CF7BBEDC2}" type="presOf" srcId="{5A4ACCBB-10F2-42CF-829E-1DFD4E319B32}" destId="{47AA48B8-0549-48E4-8214-D117C058C70A}" srcOrd="0" destOrd="0" presId="urn:microsoft.com/office/officeart/2005/8/layout/default"/>
    <dgm:cxn modelId="{BED5C91A-F137-465E-9272-35DD6BAD9A6E}" type="presOf" srcId="{0DDD211A-52F2-4556-9744-A75173F123DA}" destId="{795D2D7C-1111-4A0D-8808-EAE159AB44CB}" srcOrd="0" destOrd="0" presId="urn:microsoft.com/office/officeart/2005/8/layout/default"/>
    <dgm:cxn modelId="{55471725-6ECB-424E-90DB-BAA2B6A9E786}" type="presOf" srcId="{95EC99F5-5245-45D7-9666-558C0EC2DC15}" destId="{C6F53FAB-20D8-424E-8574-390D83D560EE}" srcOrd="0" destOrd="0" presId="urn:microsoft.com/office/officeart/2005/8/layout/default"/>
    <dgm:cxn modelId="{8427D325-7EA8-42FE-AD17-5603676CDF65}" srcId="{696DAEEE-952A-4985-B2B0-8815F043D0F6}" destId="{74601DEC-7488-4312-BFB1-E2E565ACC0ED}" srcOrd="6" destOrd="0" parTransId="{0114452C-E8BC-4DED-AA39-479FCCDED2E2}" sibTransId="{3C8CC4EA-875E-4BAE-9388-E9DE23971268}"/>
    <dgm:cxn modelId="{2F071343-75D0-42C3-8B74-DB960669C7FF}" srcId="{696DAEEE-952A-4985-B2B0-8815F043D0F6}" destId="{95EC99F5-5245-45D7-9666-558C0EC2DC15}" srcOrd="0" destOrd="0" parTransId="{74208F7F-417A-497A-9023-3DD5FF090E45}" sibTransId="{C2384B39-E71D-48E7-91BB-8803A3A78666}"/>
    <dgm:cxn modelId="{18D8586B-5926-4F95-A4B7-97C1B0D0F363}" srcId="{696DAEEE-952A-4985-B2B0-8815F043D0F6}" destId="{20A0D339-8CE0-4E51-AD17-B3BA1570C8A4}" srcOrd="5" destOrd="0" parTransId="{DB984EFD-2212-41E3-A5A8-372EDA9694BD}" sibTransId="{C7B1E3EE-FBBF-44C3-8192-6E6D8B34176D}"/>
    <dgm:cxn modelId="{E2B1A650-F99F-49DD-8F5B-DDB5BA087FB2}" type="presOf" srcId="{05F5F1FC-3797-416E-82D7-8091FD88A4AF}" destId="{587F906A-9AB8-4592-9271-863C6E180225}" srcOrd="0" destOrd="0" presId="urn:microsoft.com/office/officeart/2005/8/layout/default"/>
    <dgm:cxn modelId="{BE0BFF81-95F4-4DF1-B4E4-3867857EE935}" type="presOf" srcId="{76F21E12-0E99-4477-B449-70B9F282D6A9}" destId="{73463F06-0090-4B61-95FB-0142FF1E30AA}" srcOrd="0" destOrd="0" presId="urn:microsoft.com/office/officeart/2005/8/layout/default"/>
    <dgm:cxn modelId="{29D2CA82-0C79-43E1-89E9-211D943272F5}" type="presOf" srcId="{696DAEEE-952A-4985-B2B0-8815F043D0F6}" destId="{39E0134E-1B0F-4BAE-BA7A-19206624CEBC}" srcOrd="0" destOrd="0" presId="urn:microsoft.com/office/officeart/2005/8/layout/default"/>
    <dgm:cxn modelId="{EAF0DFA2-EB1D-4E30-80E0-B470FBF6CD6C}" srcId="{696DAEEE-952A-4985-B2B0-8815F043D0F6}" destId="{0DDD211A-52F2-4556-9744-A75173F123DA}" srcOrd="4" destOrd="0" parTransId="{FFB99AD1-850C-4610-901F-0091672677F4}" sibTransId="{A08532FC-7677-44B7-AE54-DF9E9919FDC1}"/>
    <dgm:cxn modelId="{9F69C6B1-450E-4181-A47C-93B016FDC6FD}" type="presOf" srcId="{20A0D339-8CE0-4E51-AD17-B3BA1570C8A4}" destId="{B071C047-3425-41E8-89BA-AE80E4609727}" srcOrd="0" destOrd="0" presId="urn:microsoft.com/office/officeart/2005/8/layout/default"/>
    <dgm:cxn modelId="{83317EBC-E41F-4D6C-8391-74570437C716}" srcId="{696DAEEE-952A-4985-B2B0-8815F043D0F6}" destId="{5A4ACCBB-10F2-42CF-829E-1DFD4E319B32}" srcOrd="2" destOrd="0" parTransId="{097ACFCF-F147-4FB3-B02D-AC8604CC5B6B}" sibTransId="{60AE48C2-6B96-49E5-87EF-771D646D1359}"/>
    <dgm:cxn modelId="{C8F6E6D3-C462-423C-87E9-F0BDE64D95D8}" srcId="{696DAEEE-952A-4985-B2B0-8815F043D0F6}" destId="{05F5F1FC-3797-416E-82D7-8091FD88A4AF}" srcOrd="1" destOrd="0" parTransId="{F1E9C0C3-1D3F-4C7C-9846-A0FCA9553B49}" sibTransId="{A56097B7-8C0F-46DB-8EBD-9045C56810C0}"/>
    <dgm:cxn modelId="{55917BD5-18F7-4B24-9779-5AEC95D141C7}" srcId="{696DAEEE-952A-4985-B2B0-8815F043D0F6}" destId="{76F21E12-0E99-4477-B449-70B9F282D6A9}" srcOrd="3" destOrd="0" parTransId="{B41F5D2D-708D-4D82-9B82-A74B2B6CAD4B}" sibTransId="{0FC3C8C6-36A1-496C-A787-B1CB06249BAE}"/>
    <dgm:cxn modelId="{917705F3-6043-4F77-988D-8A0647085636}" type="presOf" srcId="{74601DEC-7488-4312-BFB1-E2E565ACC0ED}" destId="{D78379F8-942E-439D-8689-73C5BBC7663F}" srcOrd="0" destOrd="0" presId="urn:microsoft.com/office/officeart/2005/8/layout/default"/>
    <dgm:cxn modelId="{55401106-8418-4081-A8EC-7B06297E367D}" type="presParOf" srcId="{39E0134E-1B0F-4BAE-BA7A-19206624CEBC}" destId="{C6F53FAB-20D8-424E-8574-390D83D560EE}" srcOrd="0" destOrd="0" presId="urn:microsoft.com/office/officeart/2005/8/layout/default"/>
    <dgm:cxn modelId="{DB9D90E8-D0A5-461C-B7C9-47A5C71DABE6}" type="presParOf" srcId="{39E0134E-1B0F-4BAE-BA7A-19206624CEBC}" destId="{6CFBF37C-34EA-45E6-BF2B-A46B6FB0240B}" srcOrd="1" destOrd="0" presId="urn:microsoft.com/office/officeart/2005/8/layout/default"/>
    <dgm:cxn modelId="{6F37FAEA-86C6-4142-B726-7DFA63C3C2CE}" type="presParOf" srcId="{39E0134E-1B0F-4BAE-BA7A-19206624CEBC}" destId="{587F906A-9AB8-4592-9271-863C6E180225}" srcOrd="2" destOrd="0" presId="urn:microsoft.com/office/officeart/2005/8/layout/default"/>
    <dgm:cxn modelId="{89081B6E-C259-42B6-B5E6-1EFC9BBCE59D}" type="presParOf" srcId="{39E0134E-1B0F-4BAE-BA7A-19206624CEBC}" destId="{1032DEEE-623D-459D-9F3C-3DBF24304E23}" srcOrd="3" destOrd="0" presId="urn:microsoft.com/office/officeart/2005/8/layout/default"/>
    <dgm:cxn modelId="{F94BA13E-3F95-4941-96A4-CB52F501BB9F}" type="presParOf" srcId="{39E0134E-1B0F-4BAE-BA7A-19206624CEBC}" destId="{47AA48B8-0549-48E4-8214-D117C058C70A}" srcOrd="4" destOrd="0" presId="urn:microsoft.com/office/officeart/2005/8/layout/default"/>
    <dgm:cxn modelId="{94E9D901-A25D-415A-9EF6-63CECD14609E}" type="presParOf" srcId="{39E0134E-1B0F-4BAE-BA7A-19206624CEBC}" destId="{7DC791DB-735D-485B-9BB8-E48BE92AFC3C}" srcOrd="5" destOrd="0" presId="urn:microsoft.com/office/officeart/2005/8/layout/default"/>
    <dgm:cxn modelId="{456AE8DA-40A6-4169-BE1C-2FA82F5AF88F}" type="presParOf" srcId="{39E0134E-1B0F-4BAE-BA7A-19206624CEBC}" destId="{73463F06-0090-4B61-95FB-0142FF1E30AA}" srcOrd="6" destOrd="0" presId="urn:microsoft.com/office/officeart/2005/8/layout/default"/>
    <dgm:cxn modelId="{4ED8E3AB-FCFC-490D-84B3-B9932B372DC9}" type="presParOf" srcId="{39E0134E-1B0F-4BAE-BA7A-19206624CEBC}" destId="{AFD31ABE-B4B1-4F7A-B7D6-51A86F4D7B13}" srcOrd="7" destOrd="0" presId="urn:microsoft.com/office/officeart/2005/8/layout/default"/>
    <dgm:cxn modelId="{C5BE3CC0-558F-497B-87A4-8F1E63313EEB}" type="presParOf" srcId="{39E0134E-1B0F-4BAE-BA7A-19206624CEBC}" destId="{795D2D7C-1111-4A0D-8808-EAE159AB44CB}" srcOrd="8" destOrd="0" presId="urn:microsoft.com/office/officeart/2005/8/layout/default"/>
    <dgm:cxn modelId="{D1A16BB9-CABA-453D-9556-577EFA51738A}" type="presParOf" srcId="{39E0134E-1B0F-4BAE-BA7A-19206624CEBC}" destId="{BB476385-BCC6-40A2-BE11-97BC89B1A130}" srcOrd="9" destOrd="0" presId="urn:microsoft.com/office/officeart/2005/8/layout/default"/>
    <dgm:cxn modelId="{D2A22BFE-1F59-41FA-931E-53F3EFCFC133}" type="presParOf" srcId="{39E0134E-1B0F-4BAE-BA7A-19206624CEBC}" destId="{B071C047-3425-41E8-89BA-AE80E4609727}" srcOrd="10" destOrd="0" presId="urn:microsoft.com/office/officeart/2005/8/layout/default"/>
    <dgm:cxn modelId="{A13032A8-11AA-4C43-9CC5-FA13E97C4D18}" type="presParOf" srcId="{39E0134E-1B0F-4BAE-BA7A-19206624CEBC}" destId="{7B45988A-05FE-499D-BE67-CCAD5B659739}" srcOrd="11" destOrd="0" presId="urn:microsoft.com/office/officeart/2005/8/layout/default"/>
    <dgm:cxn modelId="{44D2CFA6-B063-4288-BD0E-596D20D68BAF}" type="presParOf" srcId="{39E0134E-1B0F-4BAE-BA7A-19206624CEBC}" destId="{D78379F8-942E-439D-8689-73C5BBC7663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6F19BD-A8CA-4337-936F-219FE3CA75F0}" type="doc">
      <dgm:prSet loTypeId="urn:microsoft.com/office/officeart/2005/8/layout/venn1" loCatId="relationship" qsTypeId="urn:microsoft.com/office/officeart/2005/8/quickstyle/simple1" qsCatId="simple" csTypeId="urn:microsoft.com/office/officeart/2005/8/colors/accent1_2" csCatId="accent1" phldr="1"/>
      <dgm:spPr/>
    </dgm:pt>
    <dgm:pt modelId="{27CABB02-56C6-451D-AD16-CCCC2EA699B7}">
      <dgm:prSet phldrT="[Text]" custT="1"/>
      <dgm:spPr/>
      <dgm:t>
        <a:bodyPr/>
        <a:lstStyle/>
        <a:p>
          <a:r>
            <a:rPr lang="en-GB" sz="2800" b="1" dirty="0">
              <a:latin typeface="+mn-lt"/>
            </a:rPr>
            <a:t>Academic achievement</a:t>
          </a:r>
        </a:p>
      </dgm:t>
    </dgm:pt>
    <dgm:pt modelId="{EFFBC7EB-4ECC-4C9A-B537-D72F569E4644}" type="parTrans" cxnId="{342786B5-9013-4641-BD1C-67DF3C3DE383}">
      <dgm:prSet/>
      <dgm:spPr/>
      <dgm:t>
        <a:bodyPr/>
        <a:lstStyle/>
        <a:p>
          <a:endParaRPr lang="en-GB" sz="2800">
            <a:latin typeface="+mn-lt"/>
          </a:endParaRPr>
        </a:p>
      </dgm:t>
    </dgm:pt>
    <dgm:pt modelId="{05F2A86C-1936-4713-B1B4-9A02B4D534C6}" type="sibTrans" cxnId="{342786B5-9013-4641-BD1C-67DF3C3DE383}">
      <dgm:prSet/>
      <dgm:spPr/>
      <dgm:t>
        <a:bodyPr/>
        <a:lstStyle/>
        <a:p>
          <a:endParaRPr lang="en-GB" sz="2800">
            <a:latin typeface="+mn-lt"/>
          </a:endParaRPr>
        </a:p>
      </dgm:t>
    </dgm:pt>
    <dgm:pt modelId="{556E6343-3BE4-4EBB-B6A5-EFE1C17FEBCF}">
      <dgm:prSet phldrT="[Text]" custT="1"/>
      <dgm:spPr/>
      <dgm:t>
        <a:bodyPr/>
        <a:lstStyle/>
        <a:p>
          <a:r>
            <a:rPr lang="en-GB" sz="2800" b="1" dirty="0">
              <a:latin typeface="+mn-lt"/>
            </a:rPr>
            <a:t>Admissions tests</a:t>
          </a:r>
        </a:p>
      </dgm:t>
    </dgm:pt>
    <dgm:pt modelId="{249D7788-7B46-4896-A94B-ABA99EA03273}" type="parTrans" cxnId="{A0FB27DB-6DC8-4C55-A30E-21F3279B7E05}">
      <dgm:prSet/>
      <dgm:spPr/>
      <dgm:t>
        <a:bodyPr/>
        <a:lstStyle/>
        <a:p>
          <a:endParaRPr lang="en-GB" sz="2800">
            <a:latin typeface="+mn-lt"/>
          </a:endParaRPr>
        </a:p>
      </dgm:t>
    </dgm:pt>
    <dgm:pt modelId="{87295785-09A7-44A9-B401-DD2264B0A4C0}" type="sibTrans" cxnId="{A0FB27DB-6DC8-4C55-A30E-21F3279B7E05}">
      <dgm:prSet/>
      <dgm:spPr/>
      <dgm:t>
        <a:bodyPr/>
        <a:lstStyle/>
        <a:p>
          <a:endParaRPr lang="en-GB" sz="2800">
            <a:latin typeface="+mn-lt"/>
          </a:endParaRPr>
        </a:p>
      </dgm:t>
    </dgm:pt>
    <dgm:pt modelId="{149B1F03-A413-4502-9B24-F6E93FB24188}">
      <dgm:prSet phldrT="[Text]" custT="1"/>
      <dgm:spPr/>
      <dgm:t>
        <a:bodyPr/>
        <a:lstStyle/>
        <a:p>
          <a:r>
            <a:rPr lang="en-GB" sz="2800" b="1" dirty="0">
              <a:latin typeface="+mn-lt"/>
            </a:rPr>
            <a:t>Written work</a:t>
          </a:r>
        </a:p>
      </dgm:t>
    </dgm:pt>
    <dgm:pt modelId="{12225F9D-8EC8-4663-BCAC-F794131E9113}" type="parTrans" cxnId="{A984E0AB-BAA1-472A-88DF-871A5C366005}">
      <dgm:prSet/>
      <dgm:spPr/>
      <dgm:t>
        <a:bodyPr/>
        <a:lstStyle/>
        <a:p>
          <a:endParaRPr lang="en-GB" sz="2800">
            <a:latin typeface="+mn-lt"/>
          </a:endParaRPr>
        </a:p>
      </dgm:t>
    </dgm:pt>
    <dgm:pt modelId="{19FB38E2-D839-4E61-8A78-4FCC0D9E40EC}" type="sibTrans" cxnId="{A984E0AB-BAA1-472A-88DF-871A5C366005}">
      <dgm:prSet/>
      <dgm:spPr/>
      <dgm:t>
        <a:bodyPr/>
        <a:lstStyle/>
        <a:p>
          <a:endParaRPr lang="en-GB" sz="2800">
            <a:latin typeface="+mn-lt"/>
          </a:endParaRPr>
        </a:p>
      </dgm:t>
    </dgm:pt>
    <dgm:pt modelId="{BF578B58-F97E-4071-9BB0-5F65BFE74BE1}">
      <dgm:prSet phldrT="[Text]" custT="1"/>
      <dgm:spPr/>
      <dgm:t>
        <a:bodyPr/>
        <a:lstStyle/>
        <a:p>
          <a:r>
            <a:rPr lang="en-GB" sz="2800" b="1" dirty="0">
              <a:latin typeface="+mn-lt"/>
            </a:rPr>
            <a:t>UCAS personal statement</a:t>
          </a:r>
        </a:p>
      </dgm:t>
    </dgm:pt>
    <dgm:pt modelId="{F61FD0D0-696C-4E6F-84C3-803F6AE9B0B6}" type="parTrans" cxnId="{933BAEE4-5B78-4048-9FB5-EEBEABAF1B21}">
      <dgm:prSet/>
      <dgm:spPr/>
      <dgm:t>
        <a:bodyPr/>
        <a:lstStyle/>
        <a:p>
          <a:endParaRPr lang="en-GB" sz="2800">
            <a:latin typeface="+mn-lt"/>
          </a:endParaRPr>
        </a:p>
      </dgm:t>
    </dgm:pt>
    <dgm:pt modelId="{051DCFB2-C314-4265-B9F5-1B885D498D76}" type="sibTrans" cxnId="{933BAEE4-5B78-4048-9FB5-EEBEABAF1B21}">
      <dgm:prSet/>
      <dgm:spPr/>
      <dgm:t>
        <a:bodyPr/>
        <a:lstStyle/>
        <a:p>
          <a:endParaRPr lang="en-GB" sz="2800">
            <a:latin typeface="+mn-lt"/>
          </a:endParaRPr>
        </a:p>
      </dgm:t>
    </dgm:pt>
    <dgm:pt modelId="{44F78706-262B-46F1-B097-520454C249A4}">
      <dgm:prSet phldrT="[Text]" custT="1"/>
      <dgm:spPr/>
      <dgm:t>
        <a:bodyPr/>
        <a:lstStyle/>
        <a:p>
          <a:r>
            <a:rPr lang="en-GB" sz="2800" b="1" dirty="0">
              <a:latin typeface="+mn-lt"/>
            </a:rPr>
            <a:t>UCAS teacher’s reference </a:t>
          </a:r>
        </a:p>
      </dgm:t>
    </dgm:pt>
    <dgm:pt modelId="{81E3765D-A75D-4356-94DE-C74B59947234}" type="parTrans" cxnId="{748CF093-2B11-46CB-B48E-521AAC451C69}">
      <dgm:prSet/>
      <dgm:spPr/>
      <dgm:t>
        <a:bodyPr/>
        <a:lstStyle/>
        <a:p>
          <a:endParaRPr lang="en-GB" sz="2800">
            <a:latin typeface="+mn-lt"/>
          </a:endParaRPr>
        </a:p>
      </dgm:t>
    </dgm:pt>
    <dgm:pt modelId="{D6412DFB-53FB-4780-AD27-3BB59D1F6147}" type="sibTrans" cxnId="{748CF093-2B11-46CB-B48E-521AAC451C69}">
      <dgm:prSet/>
      <dgm:spPr/>
      <dgm:t>
        <a:bodyPr/>
        <a:lstStyle/>
        <a:p>
          <a:endParaRPr lang="en-GB" sz="2800">
            <a:latin typeface="+mn-lt"/>
          </a:endParaRPr>
        </a:p>
      </dgm:t>
    </dgm:pt>
    <dgm:pt modelId="{F50E1245-B130-4AB1-9304-28BAC90F1B65}">
      <dgm:prSet phldrT="[Text]" custT="1"/>
      <dgm:spPr/>
      <dgm:t>
        <a:bodyPr/>
        <a:lstStyle/>
        <a:p>
          <a:r>
            <a:rPr lang="en-GB" sz="2800" b="1" dirty="0">
              <a:latin typeface="+mn-lt"/>
            </a:rPr>
            <a:t>Interview</a:t>
          </a:r>
        </a:p>
      </dgm:t>
    </dgm:pt>
    <dgm:pt modelId="{DD064A2D-6243-4400-9A2C-4F0A806E646E}" type="parTrans" cxnId="{8A802A16-F18D-4B6D-AAE4-69D04001F634}">
      <dgm:prSet/>
      <dgm:spPr/>
      <dgm:t>
        <a:bodyPr/>
        <a:lstStyle/>
        <a:p>
          <a:endParaRPr lang="en-GB" sz="2800">
            <a:latin typeface="+mn-lt"/>
          </a:endParaRPr>
        </a:p>
      </dgm:t>
    </dgm:pt>
    <dgm:pt modelId="{14A44862-F778-4CF1-A805-D17835056A4C}" type="sibTrans" cxnId="{8A802A16-F18D-4B6D-AAE4-69D04001F634}">
      <dgm:prSet/>
      <dgm:spPr/>
      <dgm:t>
        <a:bodyPr/>
        <a:lstStyle/>
        <a:p>
          <a:endParaRPr lang="en-GB" sz="2800">
            <a:latin typeface="+mn-lt"/>
          </a:endParaRPr>
        </a:p>
      </dgm:t>
    </dgm:pt>
    <dgm:pt modelId="{FEE6F74B-0CDD-4121-B012-C8D84458B7C3}" type="pres">
      <dgm:prSet presAssocID="{F06F19BD-A8CA-4337-936F-219FE3CA75F0}" presName="compositeShape" presStyleCnt="0">
        <dgm:presLayoutVars>
          <dgm:chMax val="7"/>
          <dgm:dir/>
          <dgm:resizeHandles val="exact"/>
        </dgm:presLayoutVars>
      </dgm:prSet>
      <dgm:spPr/>
    </dgm:pt>
    <dgm:pt modelId="{96AE9876-1A75-4FE0-83EB-873A2C2077A0}" type="pres">
      <dgm:prSet presAssocID="{27CABB02-56C6-451D-AD16-CCCC2EA699B7}" presName="circ1" presStyleLbl="vennNode1" presStyleIdx="0" presStyleCnt="6"/>
      <dgm:spPr>
        <a:solidFill>
          <a:srgbClr val="FF9933">
            <a:alpha val="50000"/>
          </a:srgbClr>
        </a:solidFill>
      </dgm:spPr>
    </dgm:pt>
    <dgm:pt modelId="{1E68AF23-B77E-4F0B-B819-55BB05556B68}" type="pres">
      <dgm:prSet presAssocID="{27CABB02-56C6-451D-AD16-CCCC2EA699B7}" presName="circ1Tx" presStyleLbl="revTx" presStyleIdx="0" presStyleCnt="0" custScaleX="119502">
        <dgm:presLayoutVars>
          <dgm:chMax val="0"/>
          <dgm:chPref val="0"/>
          <dgm:bulletEnabled val="1"/>
        </dgm:presLayoutVars>
      </dgm:prSet>
      <dgm:spPr/>
    </dgm:pt>
    <dgm:pt modelId="{A3B81B0E-D3D7-485C-8298-CBF68CD9AB55}" type="pres">
      <dgm:prSet presAssocID="{556E6343-3BE4-4EBB-B6A5-EFE1C17FEBCF}" presName="circ2" presStyleLbl="vennNode1" presStyleIdx="1" presStyleCnt="6"/>
      <dgm:spPr>
        <a:solidFill>
          <a:srgbClr val="002147">
            <a:alpha val="50000"/>
          </a:srgbClr>
        </a:solidFill>
      </dgm:spPr>
    </dgm:pt>
    <dgm:pt modelId="{2A73BD30-6F20-4D2C-ABB2-8A5868F582C3}" type="pres">
      <dgm:prSet presAssocID="{556E6343-3BE4-4EBB-B6A5-EFE1C17FEBCF}" presName="circ2Tx" presStyleLbl="revTx" presStyleIdx="0" presStyleCnt="0" custScaleX="119502">
        <dgm:presLayoutVars>
          <dgm:chMax val="0"/>
          <dgm:chPref val="0"/>
          <dgm:bulletEnabled val="1"/>
        </dgm:presLayoutVars>
      </dgm:prSet>
      <dgm:spPr/>
    </dgm:pt>
    <dgm:pt modelId="{4FAA7904-8979-47E7-B088-063BE1995A0B}" type="pres">
      <dgm:prSet presAssocID="{149B1F03-A413-4502-9B24-F6E93FB24188}" presName="circ3" presStyleLbl="vennNode1" presStyleIdx="2" presStyleCnt="6"/>
      <dgm:spPr>
        <a:solidFill>
          <a:srgbClr val="33CCFF">
            <a:alpha val="50000"/>
          </a:srgbClr>
        </a:solidFill>
      </dgm:spPr>
    </dgm:pt>
    <dgm:pt modelId="{27C5276A-F0EF-4A73-A6EF-C76739AA2978}" type="pres">
      <dgm:prSet presAssocID="{149B1F03-A413-4502-9B24-F6E93FB24188}" presName="circ3Tx" presStyleLbl="revTx" presStyleIdx="0" presStyleCnt="0" custScaleX="119502" custLinFactNeighborX="8700" custLinFactNeighborY="1427">
        <dgm:presLayoutVars>
          <dgm:chMax val="0"/>
          <dgm:chPref val="0"/>
          <dgm:bulletEnabled val="1"/>
        </dgm:presLayoutVars>
      </dgm:prSet>
      <dgm:spPr/>
    </dgm:pt>
    <dgm:pt modelId="{BDA176BA-03DB-4014-84BD-995387D214E9}" type="pres">
      <dgm:prSet presAssocID="{BF578B58-F97E-4071-9BB0-5F65BFE74BE1}" presName="circ4" presStyleLbl="vennNode1" presStyleIdx="3" presStyleCnt="6"/>
      <dgm:spPr>
        <a:solidFill>
          <a:srgbClr val="CC0000">
            <a:alpha val="50000"/>
          </a:srgbClr>
        </a:solidFill>
      </dgm:spPr>
    </dgm:pt>
    <dgm:pt modelId="{A5FEE5C2-2625-4719-969F-C1E814367F64}" type="pres">
      <dgm:prSet presAssocID="{BF578B58-F97E-4071-9BB0-5F65BFE74BE1}" presName="circ4Tx" presStyleLbl="revTx" presStyleIdx="0" presStyleCnt="0" custScaleX="119502" custLinFactNeighborX="1858" custLinFactNeighborY="18367">
        <dgm:presLayoutVars>
          <dgm:chMax val="0"/>
          <dgm:chPref val="0"/>
          <dgm:bulletEnabled val="1"/>
        </dgm:presLayoutVars>
      </dgm:prSet>
      <dgm:spPr/>
    </dgm:pt>
    <dgm:pt modelId="{178183DF-9D46-4E2E-A066-2429B3F8F006}" type="pres">
      <dgm:prSet presAssocID="{44F78706-262B-46F1-B097-520454C249A4}" presName="circ5" presStyleLbl="vennNode1" presStyleIdx="4" presStyleCnt="6"/>
      <dgm:spPr>
        <a:solidFill>
          <a:srgbClr val="C8B876">
            <a:alpha val="49804"/>
          </a:srgbClr>
        </a:solidFill>
      </dgm:spPr>
    </dgm:pt>
    <dgm:pt modelId="{F94088DA-204B-41FF-9069-26845FC82E9C}" type="pres">
      <dgm:prSet presAssocID="{44F78706-262B-46F1-B097-520454C249A4}" presName="circ5Tx" presStyleLbl="revTx" presStyleIdx="0" presStyleCnt="0" custScaleX="119502">
        <dgm:presLayoutVars>
          <dgm:chMax val="0"/>
          <dgm:chPref val="0"/>
          <dgm:bulletEnabled val="1"/>
        </dgm:presLayoutVars>
      </dgm:prSet>
      <dgm:spPr/>
    </dgm:pt>
    <dgm:pt modelId="{1621D0DD-EFD1-4E62-BA12-1B56C54DC5DA}" type="pres">
      <dgm:prSet presAssocID="{F50E1245-B130-4AB1-9304-28BAC90F1B65}" presName="circ6" presStyleLbl="vennNode1" presStyleIdx="5" presStyleCnt="6"/>
      <dgm:spPr>
        <a:solidFill>
          <a:srgbClr val="CCCC00">
            <a:alpha val="50000"/>
          </a:srgbClr>
        </a:solidFill>
      </dgm:spPr>
    </dgm:pt>
    <dgm:pt modelId="{D1623F94-E683-4616-8F5F-B86849B89D99}" type="pres">
      <dgm:prSet presAssocID="{F50E1245-B130-4AB1-9304-28BAC90F1B65}" presName="circ6Tx" presStyleLbl="revTx" presStyleIdx="0" presStyleCnt="0" custScaleX="119502">
        <dgm:presLayoutVars>
          <dgm:chMax val="0"/>
          <dgm:chPref val="0"/>
          <dgm:bulletEnabled val="1"/>
        </dgm:presLayoutVars>
      </dgm:prSet>
      <dgm:spPr/>
    </dgm:pt>
  </dgm:ptLst>
  <dgm:cxnLst>
    <dgm:cxn modelId="{0BB12010-5DDF-4AC8-B937-78B24628F7D7}" type="presOf" srcId="{44F78706-262B-46F1-B097-520454C249A4}" destId="{F94088DA-204B-41FF-9069-26845FC82E9C}" srcOrd="0" destOrd="0" presId="urn:microsoft.com/office/officeart/2005/8/layout/venn1"/>
    <dgm:cxn modelId="{8A802A16-F18D-4B6D-AAE4-69D04001F634}" srcId="{F06F19BD-A8CA-4337-936F-219FE3CA75F0}" destId="{F50E1245-B130-4AB1-9304-28BAC90F1B65}" srcOrd="5" destOrd="0" parTransId="{DD064A2D-6243-4400-9A2C-4F0A806E646E}" sibTransId="{14A44862-F778-4CF1-A805-D17835056A4C}"/>
    <dgm:cxn modelId="{9F379C16-E197-428C-8405-E09D5F6C202E}" type="presOf" srcId="{F06F19BD-A8CA-4337-936F-219FE3CA75F0}" destId="{FEE6F74B-0CDD-4121-B012-C8D84458B7C3}" srcOrd="0" destOrd="0" presId="urn:microsoft.com/office/officeart/2005/8/layout/venn1"/>
    <dgm:cxn modelId="{B228B028-A2DF-4214-9E16-098B0B01C6A4}" type="presOf" srcId="{BF578B58-F97E-4071-9BB0-5F65BFE74BE1}" destId="{A5FEE5C2-2625-4719-969F-C1E814367F64}" srcOrd="0" destOrd="0" presId="urn:microsoft.com/office/officeart/2005/8/layout/venn1"/>
    <dgm:cxn modelId="{BB7FD437-D74C-4F07-8E3B-A7EFB06D04A5}" type="presOf" srcId="{149B1F03-A413-4502-9B24-F6E93FB24188}" destId="{27C5276A-F0EF-4A73-A6EF-C76739AA2978}" srcOrd="0" destOrd="0" presId="urn:microsoft.com/office/officeart/2005/8/layout/venn1"/>
    <dgm:cxn modelId="{964E103A-2649-4A55-A350-E8AE2E048C33}" type="presOf" srcId="{27CABB02-56C6-451D-AD16-CCCC2EA699B7}" destId="{1E68AF23-B77E-4F0B-B819-55BB05556B68}" srcOrd="0" destOrd="0" presId="urn:microsoft.com/office/officeart/2005/8/layout/venn1"/>
    <dgm:cxn modelId="{748CF093-2B11-46CB-B48E-521AAC451C69}" srcId="{F06F19BD-A8CA-4337-936F-219FE3CA75F0}" destId="{44F78706-262B-46F1-B097-520454C249A4}" srcOrd="4" destOrd="0" parTransId="{81E3765D-A75D-4356-94DE-C74B59947234}" sibTransId="{D6412DFB-53FB-4780-AD27-3BB59D1F6147}"/>
    <dgm:cxn modelId="{A984E0AB-BAA1-472A-88DF-871A5C366005}" srcId="{F06F19BD-A8CA-4337-936F-219FE3CA75F0}" destId="{149B1F03-A413-4502-9B24-F6E93FB24188}" srcOrd="2" destOrd="0" parTransId="{12225F9D-8EC8-4663-BCAC-F794131E9113}" sibTransId="{19FB38E2-D839-4E61-8A78-4FCC0D9E40EC}"/>
    <dgm:cxn modelId="{342786B5-9013-4641-BD1C-67DF3C3DE383}" srcId="{F06F19BD-A8CA-4337-936F-219FE3CA75F0}" destId="{27CABB02-56C6-451D-AD16-CCCC2EA699B7}" srcOrd="0" destOrd="0" parTransId="{EFFBC7EB-4ECC-4C9A-B537-D72F569E4644}" sibTransId="{05F2A86C-1936-4713-B1B4-9A02B4D534C6}"/>
    <dgm:cxn modelId="{B148FFD8-D620-458E-88DC-A000FB716B43}" type="presOf" srcId="{556E6343-3BE4-4EBB-B6A5-EFE1C17FEBCF}" destId="{2A73BD30-6F20-4D2C-ABB2-8A5868F582C3}" srcOrd="0" destOrd="0" presId="urn:microsoft.com/office/officeart/2005/8/layout/venn1"/>
    <dgm:cxn modelId="{A0FB27DB-6DC8-4C55-A30E-21F3279B7E05}" srcId="{F06F19BD-A8CA-4337-936F-219FE3CA75F0}" destId="{556E6343-3BE4-4EBB-B6A5-EFE1C17FEBCF}" srcOrd="1" destOrd="0" parTransId="{249D7788-7B46-4896-A94B-ABA99EA03273}" sibTransId="{87295785-09A7-44A9-B401-DD2264B0A4C0}"/>
    <dgm:cxn modelId="{7B1910E1-7255-4F52-A1F3-1464239E1D72}" type="presOf" srcId="{F50E1245-B130-4AB1-9304-28BAC90F1B65}" destId="{D1623F94-E683-4616-8F5F-B86849B89D99}" srcOrd="0" destOrd="0" presId="urn:microsoft.com/office/officeart/2005/8/layout/venn1"/>
    <dgm:cxn modelId="{933BAEE4-5B78-4048-9FB5-EEBEABAF1B21}" srcId="{F06F19BD-A8CA-4337-936F-219FE3CA75F0}" destId="{BF578B58-F97E-4071-9BB0-5F65BFE74BE1}" srcOrd="3" destOrd="0" parTransId="{F61FD0D0-696C-4E6F-84C3-803F6AE9B0B6}" sibTransId="{051DCFB2-C314-4265-B9F5-1B885D498D76}"/>
    <dgm:cxn modelId="{9D7B14EF-706F-4FBB-A0EF-10ABBDD7FF26}" type="presParOf" srcId="{FEE6F74B-0CDD-4121-B012-C8D84458B7C3}" destId="{96AE9876-1A75-4FE0-83EB-873A2C2077A0}" srcOrd="0" destOrd="0" presId="urn:microsoft.com/office/officeart/2005/8/layout/venn1"/>
    <dgm:cxn modelId="{1E213045-29A5-49A9-92A9-01882E96C57A}" type="presParOf" srcId="{FEE6F74B-0CDD-4121-B012-C8D84458B7C3}" destId="{1E68AF23-B77E-4F0B-B819-55BB05556B68}" srcOrd="1" destOrd="0" presId="urn:microsoft.com/office/officeart/2005/8/layout/venn1"/>
    <dgm:cxn modelId="{58AFDE96-F545-4025-91C5-B523FDD56756}" type="presParOf" srcId="{FEE6F74B-0CDD-4121-B012-C8D84458B7C3}" destId="{A3B81B0E-D3D7-485C-8298-CBF68CD9AB55}" srcOrd="2" destOrd="0" presId="urn:microsoft.com/office/officeart/2005/8/layout/venn1"/>
    <dgm:cxn modelId="{A2C276B0-AA9E-44DA-BD5E-B4E0159BE878}" type="presParOf" srcId="{FEE6F74B-0CDD-4121-B012-C8D84458B7C3}" destId="{2A73BD30-6F20-4D2C-ABB2-8A5868F582C3}" srcOrd="3" destOrd="0" presId="urn:microsoft.com/office/officeart/2005/8/layout/venn1"/>
    <dgm:cxn modelId="{78658B39-8D8C-44DF-92CF-C98604569834}" type="presParOf" srcId="{FEE6F74B-0CDD-4121-B012-C8D84458B7C3}" destId="{4FAA7904-8979-47E7-B088-063BE1995A0B}" srcOrd="4" destOrd="0" presId="urn:microsoft.com/office/officeart/2005/8/layout/venn1"/>
    <dgm:cxn modelId="{89B73AE3-477D-44B6-B54C-086E87267BAD}" type="presParOf" srcId="{FEE6F74B-0CDD-4121-B012-C8D84458B7C3}" destId="{27C5276A-F0EF-4A73-A6EF-C76739AA2978}" srcOrd="5" destOrd="0" presId="urn:microsoft.com/office/officeart/2005/8/layout/venn1"/>
    <dgm:cxn modelId="{15D358B6-D634-4DC0-9E3C-4A50FBC59E91}" type="presParOf" srcId="{FEE6F74B-0CDD-4121-B012-C8D84458B7C3}" destId="{BDA176BA-03DB-4014-84BD-995387D214E9}" srcOrd="6" destOrd="0" presId="urn:microsoft.com/office/officeart/2005/8/layout/venn1"/>
    <dgm:cxn modelId="{5A5687B9-25C6-4832-85DB-8ADB370BB17C}" type="presParOf" srcId="{FEE6F74B-0CDD-4121-B012-C8D84458B7C3}" destId="{A5FEE5C2-2625-4719-969F-C1E814367F64}" srcOrd="7" destOrd="0" presId="urn:microsoft.com/office/officeart/2005/8/layout/venn1"/>
    <dgm:cxn modelId="{3814A6EF-705D-461E-BB63-C5CB6B39C0E1}" type="presParOf" srcId="{FEE6F74B-0CDD-4121-B012-C8D84458B7C3}" destId="{178183DF-9D46-4E2E-A066-2429B3F8F006}" srcOrd="8" destOrd="0" presId="urn:microsoft.com/office/officeart/2005/8/layout/venn1"/>
    <dgm:cxn modelId="{C4231BB9-8698-488B-B759-4533575B85C7}" type="presParOf" srcId="{FEE6F74B-0CDD-4121-B012-C8D84458B7C3}" destId="{F94088DA-204B-41FF-9069-26845FC82E9C}" srcOrd="9" destOrd="0" presId="urn:microsoft.com/office/officeart/2005/8/layout/venn1"/>
    <dgm:cxn modelId="{6BDD9E03-0A7F-453F-BF13-AA23C20FFFE0}" type="presParOf" srcId="{FEE6F74B-0CDD-4121-B012-C8D84458B7C3}" destId="{1621D0DD-EFD1-4E62-BA12-1B56C54DC5DA}" srcOrd="10" destOrd="0" presId="urn:microsoft.com/office/officeart/2005/8/layout/venn1"/>
    <dgm:cxn modelId="{A50990D1-DECE-4CE3-B868-F2529A20E75D}" type="presParOf" srcId="{FEE6F74B-0CDD-4121-B012-C8D84458B7C3}" destId="{D1623F94-E683-4616-8F5F-B86849B89D99}" srcOrd="11"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E9876-1A75-4FE0-83EB-873A2C2077A0}">
      <dsp:nvSpPr>
        <dsp:cNvPr id="0" name=""/>
        <dsp:cNvSpPr/>
      </dsp:nvSpPr>
      <dsp:spPr>
        <a:xfrm>
          <a:off x="3307687" y="1243218"/>
          <a:ext cx="1665545" cy="1665545"/>
        </a:xfrm>
        <a:prstGeom prst="ellipse">
          <a:avLst/>
        </a:prstGeom>
        <a:solidFill>
          <a:srgbClr val="FF99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E68AF23-B77E-4F0B-B819-55BB05556B68}">
      <dsp:nvSpPr>
        <dsp:cNvPr id="0" name=""/>
        <dsp:cNvSpPr/>
      </dsp:nvSpPr>
      <dsp:spPr>
        <a:xfrm>
          <a:off x="2896485" y="0"/>
          <a:ext cx="2487949" cy="11341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Academic achievement</a:t>
          </a:r>
        </a:p>
      </dsp:txBody>
      <dsp:txXfrm>
        <a:off x="2896485" y="0"/>
        <a:ext cx="2487949" cy="1134126"/>
      </dsp:txXfrm>
    </dsp:sp>
    <dsp:sp modelId="{A3B81B0E-D3D7-485C-8298-CBF68CD9AB55}">
      <dsp:nvSpPr>
        <dsp:cNvPr id="0" name=""/>
        <dsp:cNvSpPr/>
      </dsp:nvSpPr>
      <dsp:spPr>
        <a:xfrm>
          <a:off x="3848295" y="1555372"/>
          <a:ext cx="1665545" cy="1665545"/>
        </a:xfrm>
        <a:prstGeom prst="ellipse">
          <a:avLst/>
        </a:prstGeom>
        <a:solidFill>
          <a:srgbClr val="00214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A73BD30-6F20-4D2C-ABB2-8A5868F582C3}">
      <dsp:nvSpPr>
        <dsp:cNvPr id="0" name=""/>
        <dsp:cNvSpPr/>
      </dsp:nvSpPr>
      <dsp:spPr>
        <a:xfrm>
          <a:off x="5444983" y="1080120"/>
          <a:ext cx="2357746" cy="12421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Admissions tests</a:t>
          </a:r>
        </a:p>
      </dsp:txBody>
      <dsp:txXfrm>
        <a:off x="5444983" y="1080120"/>
        <a:ext cx="2357746" cy="1242138"/>
      </dsp:txXfrm>
    </dsp:sp>
    <dsp:sp modelId="{4FAA7904-8979-47E7-B088-063BE1995A0B}">
      <dsp:nvSpPr>
        <dsp:cNvPr id="0" name=""/>
        <dsp:cNvSpPr/>
      </dsp:nvSpPr>
      <dsp:spPr>
        <a:xfrm>
          <a:off x="3848295" y="2179682"/>
          <a:ext cx="1665545" cy="1665545"/>
        </a:xfrm>
        <a:prstGeom prst="ellipse">
          <a:avLst/>
        </a:prstGeom>
        <a:solidFill>
          <a:srgbClr val="33CC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C5276A-F0EF-4A73-A6EF-C76739AA2978}">
      <dsp:nvSpPr>
        <dsp:cNvPr id="0" name=""/>
        <dsp:cNvSpPr/>
      </dsp:nvSpPr>
      <dsp:spPr>
        <a:xfrm>
          <a:off x="5616632" y="2952331"/>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Written work</a:t>
          </a:r>
        </a:p>
      </dsp:txBody>
      <dsp:txXfrm>
        <a:off x="5616632" y="2952331"/>
        <a:ext cx="2357746" cy="1387954"/>
      </dsp:txXfrm>
    </dsp:sp>
    <dsp:sp modelId="{BDA176BA-03DB-4014-84BD-995387D214E9}">
      <dsp:nvSpPr>
        <dsp:cNvPr id="0" name=""/>
        <dsp:cNvSpPr/>
      </dsp:nvSpPr>
      <dsp:spPr>
        <a:xfrm>
          <a:off x="3307687" y="2492376"/>
          <a:ext cx="1665545" cy="1665545"/>
        </a:xfrm>
        <a:prstGeom prst="ellipse">
          <a:avLst/>
        </a:prstGeom>
        <a:solidFill>
          <a:srgbClr val="CC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5FEE5C2-2625-4719-969F-C1E814367F64}">
      <dsp:nvSpPr>
        <dsp:cNvPr id="0" name=""/>
        <dsp:cNvSpPr/>
      </dsp:nvSpPr>
      <dsp:spPr>
        <a:xfrm>
          <a:off x="2935167" y="4266474"/>
          <a:ext cx="2487949" cy="11341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UCAS personal statement</a:t>
          </a:r>
        </a:p>
      </dsp:txBody>
      <dsp:txXfrm>
        <a:off x="2935167" y="4266474"/>
        <a:ext cx="2487949" cy="1134126"/>
      </dsp:txXfrm>
    </dsp:sp>
    <dsp:sp modelId="{178183DF-9D46-4E2E-A066-2429B3F8F006}">
      <dsp:nvSpPr>
        <dsp:cNvPr id="0" name=""/>
        <dsp:cNvSpPr/>
      </dsp:nvSpPr>
      <dsp:spPr>
        <a:xfrm>
          <a:off x="2767079" y="2179682"/>
          <a:ext cx="1665545" cy="1665545"/>
        </a:xfrm>
        <a:prstGeom prst="ellipse">
          <a:avLst/>
        </a:prstGeom>
        <a:solidFill>
          <a:srgbClr val="C8B876">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94088DA-204B-41FF-9069-26845FC82E9C}">
      <dsp:nvSpPr>
        <dsp:cNvPr id="0" name=""/>
        <dsp:cNvSpPr/>
      </dsp:nvSpPr>
      <dsp:spPr>
        <a:xfrm>
          <a:off x="478189" y="2932525"/>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UCAS teacher’s reference </a:t>
          </a:r>
        </a:p>
      </dsp:txBody>
      <dsp:txXfrm>
        <a:off x="478189" y="2932525"/>
        <a:ext cx="2357746" cy="1387954"/>
      </dsp:txXfrm>
    </dsp:sp>
    <dsp:sp modelId="{1621D0DD-EFD1-4E62-BA12-1B56C54DC5DA}">
      <dsp:nvSpPr>
        <dsp:cNvPr id="0" name=""/>
        <dsp:cNvSpPr/>
      </dsp:nvSpPr>
      <dsp:spPr>
        <a:xfrm>
          <a:off x="2767079" y="1555372"/>
          <a:ext cx="1665545" cy="1665545"/>
        </a:xfrm>
        <a:prstGeom prst="ellipse">
          <a:avLst/>
        </a:prstGeom>
        <a:solidFill>
          <a:srgbClr val="CCCC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1623F94-E683-4616-8F5F-B86849B89D99}">
      <dsp:nvSpPr>
        <dsp:cNvPr id="0" name=""/>
        <dsp:cNvSpPr/>
      </dsp:nvSpPr>
      <dsp:spPr>
        <a:xfrm>
          <a:off x="478189" y="1080120"/>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Interview</a:t>
          </a:r>
        </a:p>
      </dsp:txBody>
      <dsp:txXfrm>
        <a:off x="478189" y="1080120"/>
        <a:ext cx="2357746" cy="1387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4684A-D3CD-42EF-A193-F4AAB3E09BBB}">
      <dsp:nvSpPr>
        <dsp:cNvPr id="0" name=""/>
        <dsp:cNvSpPr/>
      </dsp:nvSpPr>
      <dsp:spPr>
        <a:xfrm>
          <a:off x="86760" y="849"/>
          <a:ext cx="3100708" cy="1860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Reasons for wanting to study English, or English with another subject </a:t>
          </a:r>
        </a:p>
      </dsp:txBody>
      <dsp:txXfrm>
        <a:off x="86760" y="849"/>
        <a:ext cx="3100708" cy="1860425"/>
      </dsp:txXfrm>
    </dsp:sp>
    <dsp:sp modelId="{2DB80CA7-73F4-4B9B-8444-2BB06BD1B970}">
      <dsp:nvSpPr>
        <dsp:cNvPr id="0" name=""/>
        <dsp:cNvSpPr/>
      </dsp:nvSpPr>
      <dsp:spPr>
        <a:xfrm>
          <a:off x="3497540" y="849"/>
          <a:ext cx="3100708" cy="18604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Independent reading interests</a:t>
          </a:r>
        </a:p>
      </dsp:txBody>
      <dsp:txXfrm>
        <a:off x="3497540" y="849"/>
        <a:ext cx="3100708" cy="1860425"/>
      </dsp:txXfrm>
    </dsp:sp>
    <dsp:sp modelId="{A54AEE00-E355-4520-B229-B767E5BCB4A8}">
      <dsp:nvSpPr>
        <dsp:cNvPr id="0" name=""/>
        <dsp:cNvSpPr/>
      </dsp:nvSpPr>
      <dsp:spPr>
        <a:xfrm>
          <a:off x="6908319" y="849"/>
          <a:ext cx="3100708" cy="18604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Critical engagement</a:t>
          </a:r>
        </a:p>
      </dsp:txBody>
      <dsp:txXfrm>
        <a:off x="6908319" y="849"/>
        <a:ext cx="3100708" cy="1860425"/>
      </dsp:txXfrm>
    </dsp:sp>
    <dsp:sp modelId="{2D546872-2821-4236-A32B-A0667480C85A}">
      <dsp:nvSpPr>
        <dsp:cNvPr id="0" name=""/>
        <dsp:cNvSpPr/>
      </dsp:nvSpPr>
      <dsp:spPr>
        <a:xfrm>
          <a:off x="86760" y="2171345"/>
          <a:ext cx="3100708" cy="18604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Current studies</a:t>
          </a:r>
        </a:p>
      </dsp:txBody>
      <dsp:txXfrm>
        <a:off x="86760" y="2171345"/>
        <a:ext cx="3100708" cy="1860425"/>
      </dsp:txXfrm>
    </dsp:sp>
    <dsp:sp modelId="{EBDC3696-D7B3-4FDE-ACCB-CB1AFCA7CAE4}">
      <dsp:nvSpPr>
        <dsp:cNvPr id="0" name=""/>
        <dsp:cNvSpPr/>
      </dsp:nvSpPr>
      <dsp:spPr>
        <a:xfrm>
          <a:off x="3497540" y="2171345"/>
          <a:ext cx="3100708" cy="18604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At least 80% of the statement on academic aspects</a:t>
          </a:r>
        </a:p>
      </dsp:txBody>
      <dsp:txXfrm>
        <a:off x="3497540" y="2171345"/>
        <a:ext cx="3100708" cy="1860425"/>
      </dsp:txXfrm>
    </dsp:sp>
    <dsp:sp modelId="{0C3DADA9-FBD2-41B5-989B-239FD165D8A2}">
      <dsp:nvSpPr>
        <dsp:cNvPr id="0" name=""/>
        <dsp:cNvSpPr/>
      </dsp:nvSpPr>
      <dsp:spPr>
        <a:xfrm>
          <a:off x="6908319" y="2171345"/>
          <a:ext cx="3100708" cy="1860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20% on extra-curricular activities</a:t>
          </a:r>
        </a:p>
      </dsp:txBody>
      <dsp:txXfrm>
        <a:off x="6908319" y="2171345"/>
        <a:ext cx="3100708" cy="1860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4CF7F-FAB7-471A-8ACC-C07B5EC7077A}">
      <dsp:nvSpPr>
        <dsp:cNvPr id="0" name=""/>
        <dsp:cNvSpPr/>
      </dsp:nvSpPr>
      <dsp:spPr>
        <a:xfrm>
          <a:off x="1232" y="1295358"/>
          <a:ext cx="2883806" cy="144190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t>Performance against rest of cohort</a:t>
          </a:r>
        </a:p>
      </dsp:txBody>
      <dsp:txXfrm>
        <a:off x="43464" y="1337590"/>
        <a:ext cx="2799342" cy="1357439"/>
      </dsp:txXfrm>
    </dsp:sp>
    <dsp:sp modelId="{867225D5-9B52-4BDB-B939-57B0526A1624}">
      <dsp:nvSpPr>
        <dsp:cNvPr id="0" name=""/>
        <dsp:cNvSpPr/>
      </dsp:nvSpPr>
      <dsp:spPr>
        <a:xfrm>
          <a:off x="3605991" y="1295358"/>
          <a:ext cx="2883806" cy="144190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t>Any relevant contexts</a:t>
          </a:r>
        </a:p>
      </dsp:txBody>
      <dsp:txXfrm>
        <a:off x="3648223" y="1337590"/>
        <a:ext cx="2799342" cy="1357439"/>
      </dsp:txXfrm>
    </dsp:sp>
    <dsp:sp modelId="{0D91D071-C02B-4EAF-9C8A-D9B4FBF6AEEE}">
      <dsp:nvSpPr>
        <dsp:cNvPr id="0" name=""/>
        <dsp:cNvSpPr/>
      </dsp:nvSpPr>
      <dsp:spPr>
        <a:xfrm>
          <a:off x="7210749" y="1295358"/>
          <a:ext cx="2883806" cy="144190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t>Academic potential</a:t>
          </a:r>
        </a:p>
      </dsp:txBody>
      <dsp:txXfrm>
        <a:off x="7252981" y="1337590"/>
        <a:ext cx="2799342" cy="1357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53FAB-20D8-424E-8574-390D83D560EE}">
      <dsp:nvSpPr>
        <dsp:cNvPr id="0" name=""/>
        <dsp:cNvSpPr/>
      </dsp:nvSpPr>
      <dsp:spPr>
        <a:xfrm>
          <a:off x="2957" y="491097"/>
          <a:ext cx="2346482" cy="14078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Evidence of independent reading</a:t>
          </a:r>
          <a:endParaRPr lang="en-US" sz="2200" kern="1200"/>
        </a:p>
      </dsp:txBody>
      <dsp:txXfrm>
        <a:off x="2957" y="491097"/>
        <a:ext cx="2346482" cy="1407889"/>
      </dsp:txXfrm>
    </dsp:sp>
    <dsp:sp modelId="{587F906A-9AB8-4592-9271-863C6E180225}">
      <dsp:nvSpPr>
        <dsp:cNvPr id="0" name=""/>
        <dsp:cNvSpPr/>
      </dsp:nvSpPr>
      <dsp:spPr>
        <a:xfrm>
          <a:off x="2584088" y="491097"/>
          <a:ext cx="2346482" cy="14078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Capacity to exchange and build on ideas</a:t>
          </a:r>
          <a:endParaRPr lang="en-US" sz="2200" kern="1200"/>
        </a:p>
      </dsp:txBody>
      <dsp:txXfrm>
        <a:off x="2584088" y="491097"/>
        <a:ext cx="2346482" cy="1407889"/>
      </dsp:txXfrm>
    </dsp:sp>
    <dsp:sp modelId="{47AA48B8-0549-48E4-8214-D117C058C70A}">
      <dsp:nvSpPr>
        <dsp:cNvPr id="0" name=""/>
        <dsp:cNvSpPr/>
      </dsp:nvSpPr>
      <dsp:spPr>
        <a:xfrm>
          <a:off x="5165218" y="491097"/>
          <a:ext cx="2346482" cy="140788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Clarity of thought and expression</a:t>
          </a:r>
          <a:endParaRPr lang="en-US" sz="2200" kern="1200"/>
        </a:p>
      </dsp:txBody>
      <dsp:txXfrm>
        <a:off x="5165218" y="491097"/>
        <a:ext cx="2346482" cy="1407889"/>
      </dsp:txXfrm>
    </dsp:sp>
    <dsp:sp modelId="{73463F06-0090-4B61-95FB-0142FF1E30AA}">
      <dsp:nvSpPr>
        <dsp:cNvPr id="0" name=""/>
        <dsp:cNvSpPr/>
      </dsp:nvSpPr>
      <dsp:spPr>
        <a:xfrm>
          <a:off x="7746349" y="491097"/>
          <a:ext cx="2346482" cy="14078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Analytical ability</a:t>
          </a:r>
          <a:endParaRPr lang="en-US" sz="2200" kern="1200"/>
        </a:p>
      </dsp:txBody>
      <dsp:txXfrm>
        <a:off x="7746349" y="491097"/>
        <a:ext cx="2346482" cy="1407889"/>
      </dsp:txXfrm>
    </dsp:sp>
    <dsp:sp modelId="{795D2D7C-1111-4A0D-8808-EAE159AB44CB}">
      <dsp:nvSpPr>
        <dsp:cNvPr id="0" name=""/>
        <dsp:cNvSpPr/>
      </dsp:nvSpPr>
      <dsp:spPr>
        <a:xfrm>
          <a:off x="1293522" y="2133634"/>
          <a:ext cx="2346482" cy="140788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Flexibility of thought</a:t>
          </a:r>
          <a:endParaRPr lang="en-US" sz="2200" kern="1200"/>
        </a:p>
      </dsp:txBody>
      <dsp:txXfrm>
        <a:off x="1293522" y="2133634"/>
        <a:ext cx="2346482" cy="1407889"/>
      </dsp:txXfrm>
    </dsp:sp>
    <dsp:sp modelId="{B071C047-3425-41E8-89BA-AE80E4609727}">
      <dsp:nvSpPr>
        <dsp:cNvPr id="0" name=""/>
        <dsp:cNvSpPr/>
      </dsp:nvSpPr>
      <dsp:spPr>
        <a:xfrm>
          <a:off x="3874653" y="2133634"/>
          <a:ext cx="2346482" cy="14078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Evidence of independent thinking about literature</a:t>
          </a:r>
          <a:endParaRPr lang="en-US" sz="2200" kern="1200"/>
        </a:p>
      </dsp:txBody>
      <dsp:txXfrm>
        <a:off x="3874653" y="2133634"/>
        <a:ext cx="2346482" cy="1407889"/>
      </dsp:txXfrm>
    </dsp:sp>
    <dsp:sp modelId="{D78379F8-942E-439D-8689-73C5BBC7663F}">
      <dsp:nvSpPr>
        <dsp:cNvPr id="0" name=""/>
        <dsp:cNvSpPr/>
      </dsp:nvSpPr>
      <dsp:spPr>
        <a:xfrm>
          <a:off x="6455783" y="2133634"/>
          <a:ext cx="2346482" cy="140788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Readiness and commitment to read widely with discrimination</a:t>
          </a:r>
          <a:endParaRPr lang="en-US" sz="2200" kern="1200"/>
        </a:p>
      </dsp:txBody>
      <dsp:txXfrm>
        <a:off x="6455783" y="2133634"/>
        <a:ext cx="2346482" cy="1407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E9876-1A75-4FE0-83EB-873A2C2077A0}">
      <dsp:nvSpPr>
        <dsp:cNvPr id="0" name=""/>
        <dsp:cNvSpPr/>
      </dsp:nvSpPr>
      <dsp:spPr>
        <a:xfrm>
          <a:off x="3307687" y="1243218"/>
          <a:ext cx="1665545" cy="1665545"/>
        </a:xfrm>
        <a:prstGeom prst="ellipse">
          <a:avLst/>
        </a:prstGeom>
        <a:solidFill>
          <a:srgbClr val="FF99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E68AF23-B77E-4F0B-B819-55BB05556B68}">
      <dsp:nvSpPr>
        <dsp:cNvPr id="0" name=""/>
        <dsp:cNvSpPr/>
      </dsp:nvSpPr>
      <dsp:spPr>
        <a:xfrm>
          <a:off x="2896485" y="0"/>
          <a:ext cx="2487949" cy="11341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Academic achievement</a:t>
          </a:r>
        </a:p>
      </dsp:txBody>
      <dsp:txXfrm>
        <a:off x="2896485" y="0"/>
        <a:ext cx="2487949" cy="1134126"/>
      </dsp:txXfrm>
    </dsp:sp>
    <dsp:sp modelId="{A3B81B0E-D3D7-485C-8298-CBF68CD9AB55}">
      <dsp:nvSpPr>
        <dsp:cNvPr id="0" name=""/>
        <dsp:cNvSpPr/>
      </dsp:nvSpPr>
      <dsp:spPr>
        <a:xfrm>
          <a:off x="3848295" y="1555372"/>
          <a:ext cx="1665545" cy="1665545"/>
        </a:xfrm>
        <a:prstGeom prst="ellipse">
          <a:avLst/>
        </a:prstGeom>
        <a:solidFill>
          <a:srgbClr val="00214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A73BD30-6F20-4D2C-ABB2-8A5868F582C3}">
      <dsp:nvSpPr>
        <dsp:cNvPr id="0" name=""/>
        <dsp:cNvSpPr/>
      </dsp:nvSpPr>
      <dsp:spPr>
        <a:xfrm>
          <a:off x="5444983" y="1080120"/>
          <a:ext cx="2357746" cy="12421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Admissions tests</a:t>
          </a:r>
        </a:p>
      </dsp:txBody>
      <dsp:txXfrm>
        <a:off x="5444983" y="1080120"/>
        <a:ext cx="2357746" cy="1242138"/>
      </dsp:txXfrm>
    </dsp:sp>
    <dsp:sp modelId="{4FAA7904-8979-47E7-B088-063BE1995A0B}">
      <dsp:nvSpPr>
        <dsp:cNvPr id="0" name=""/>
        <dsp:cNvSpPr/>
      </dsp:nvSpPr>
      <dsp:spPr>
        <a:xfrm>
          <a:off x="3848295" y="2179682"/>
          <a:ext cx="1665545" cy="1665545"/>
        </a:xfrm>
        <a:prstGeom prst="ellipse">
          <a:avLst/>
        </a:prstGeom>
        <a:solidFill>
          <a:srgbClr val="33CC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C5276A-F0EF-4A73-A6EF-C76739AA2978}">
      <dsp:nvSpPr>
        <dsp:cNvPr id="0" name=""/>
        <dsp:cNvSpPr/>
      </dsp:nvSpPr>
      <dsp:spPr>
        <a:xfrm>
          <a:off x="5616632" y="2952331"/>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Written work</a:t>
          </a:r>
        </a:p>
      </dsp:txBody>
      <dsp:txXfrm>
        <a:off x="5616632" y="2952331"/>
        <a:ext cx="2357746" cy="1387954"/>
      </dsp:txXfrm>
    </dsp:sp>
    <dsp:sp modelId="{BDA176BA-03DB-4014-84BD-995387D214E9}">
      <dsp:nvSpPr>
        <dsp:cNvPr id="0" name=""/>
        <dsp:cNvSpPr/>
      </dsp:nvSpPr>
      <dsp:spPr>
        <a:xfrm>
          <a:off x="3307687" y="2492376"/>
          <a:ext cx="1665545" cy="1665545"/>
        </a:xfrm>
        <a:prstGeom prst="ellipse">
          <a:avLst/>
        </a:prstGeom>
        <a:solidFill>
          <a:srgbClr val="CC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5FEE5C2-2625-4719-969F-C1E814367F64}">
      <dsp:nvSpPr>
        <dsp:cNvPr id="0" name=""/>
        <dsp:cNvSpPr/>
      </dsp:nvSpPr>
      <dsp:spPr>
        <a:xfrm>
          <a:off x="2935167" y="4266474"/>
          <a:ext cx="2487949" cy="11341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UCAS personal statement</a:t>
          </a:r>
        </a:p>
      </dsp:txBody>
      <dsp:txXfrm>
        <a:off x="2935167" y="4266474"/>
        <a:ext cx="2487949" cy="1134126"/>
      </dsp:txXfrm>
    </dsp:sp>
    <dsp:sp modelId="{178183DF-9D46-4E2E-A066-2429B3F8F006}">
      <dsp:nvSpPr>
        <dsp:cNvPr id="0" name=""/>
        <dsp:cNvSpPr/>
      </dsp:nvSpPr>
      <dsp:spPr>
        <a:xfrm>
          <a:off x="2767079" y="2179682"/>
          <a:ext cx="1665545" cy="1665545"/>
        </a:xfrm>
        <a:prstGeom prst="ellipse">
          <a:avLst/>
        </a:prstGeom>
        <a:solidFill>
          <a:srgbClr val="C8B876">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94088DA-204B-41FF-9069-26845FC82E9C}">
      <dsp:nvSpPr>
        <dsp:cNvPr id="0" name=""/>
        <dsp:cNvSpPr/>
      </dsp:nvSpPr>
      <dsp:spPr>
        <a:xfrm>
          <a:off x="478189" y="2932525"/>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UCAS teacher’s reference </a:t>
          </a:r>
        </a:p>
      </dsp:txBody>
      <dsp:txXfrm>
        <a:off x="478189" y="2932525"/>
        <a:ext cx="2357746" cy="1387954"/>
      </dsp:txXfrm>
    </dsp:sp>
    <dsp:sp modelId="{1621D0DD-EFD1-4E62-BA12-1B56C54DC5DA}">
      <dsp:nvSpPr>
        <dsp:cNvPr id="0" name=""/>
        <dsp:cNvSpPr/>
      </dsp:nvSpPr>
      <dsp:spPr>
        <a:xfrm>
          <a:off x="2767079" y="1555372"/>
          <a:ext cx="1665545" cy="1665545"/>
        </a:xfrm>
        <a:prstGeom prst="ellipse">
          <a:avLst/>
        </a:prstGeom>
        <a:solidFill>
          <a:srgbClr val="CCCC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1623F94-E683-4616-8F5F-B86849B89D99}">
      <dsp:nvSpPr>
        <dsp:cNvPr id="0" name=""/>
        <dsp:cNvSpPr/>
      </dsp:nvSpPr>
      <dsp:spPr>
        <a:xfrm>
          <a:off x="478189" y="1080120"/>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Interview</a:t>
          </a:r>
        </a:p>
      </dsp:txBody>
      <dsp:txXfrm>
        <a:off x="478189" y="1080120"/>
        <a:ext cx="2357746" cy="13879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BE6-351E-6A44-98FA-61323AF7F809}" type="datetimeFigureOut">
              <a:rPr lang="en-US" smtClean="0"/>
              <a:t>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F84AF-BADB-AE4F-8746-5E8288749679}" type="slidenum">
              <a:rPr lang="en-US" smtClean="0"/>
              <a:t>‹#›</a:t>
            </a:fld>
            <a:endParaRPr lang="en-US"/>
          </a:p>
        </p:txBody>
      </p:sp>
    </p:spTree>
    <p:extLst>
      <p:ext uri="{BB962C8B-B14F-4D97-AF65-F5344CB8AC3E}">
        <p14:creationId xmlns:p14="http://schemas.microsoft.com/office/powerpoint/2010/main" val="1365242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cas.com/apply" TargetMode="External"/><Relationship Id="rId7" Type="http://schemas.openxmlformats.org/officeDocument/2006/relationships/hyperlink" Target="http://www.medsci.ox.ac.uk/study/medicine/accelerated/application-procedur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ox.ac.uk/admissions/undergraduate/applying-to-oxford/written-work" TargetMode="External"/><Relationship Id="rId5" Type="http://schemas.openxmlformats.org/officeDocument/2006/relationships/hyperlink" Target="http://www.ox.ac.uk/admissions/undergraduate/applying-to-oxford/tests" TargetMode="External"/><Relationship Id="rId4" Type="http://schemas.openxmlformats.org/officeDocument/2006/relationships/hyperlink" Target="http://www.ox.ac.uk/admissions/undergraduate/applying-to-oxford/ucas-application/writing-your-personal-statemen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Schools available. C&amp;E – no requirement to have studied an ancient language, or even Classical </a:t>
            </a:r>
            <a:r>
              <a:rPr lang="en-US" dirty="0" err="1"/>
              <a:t>Civilisation</a:t>
            </a:r>
            <a:r>
              <a:rPr lang="en-US" dirty="0"/>
              <a:t>. (4-yr degree.) Several modern languages can also be begun from scratch. </a:t>
            </a:r>
          </a:p>
          <a:p>
            <a:r>
              <a:rPr lang="en-US" dirty="0"/>
              <a:t>They have separate information on the website (next slide) and slightly different application procedures, for written work submission and tests. (</a:t>
            </a:r>
            <a:r>
              <a:rPr lang="en-US" dirty="0" err="1"/>
              <a:t>Hist</a:t>
            </a:r>
            <a:r>
              <a:rPr lang="en-US" dirty="0"/>
              <a:t> and English don’t sit the ELAT, but the HAT.) </a:t>
            </a:r>
          </a:p>
        </p:txBody>
      </p:sp>
      <p:sp>
        <p:nvSpPr>
          <p:cNvPr id="4" name="Slide Number Placeholder 3"/>
          <p:cNvSpPr>
            <a:spLocks noGrp="1"/>
          </p:cNvSpPr>
          <p:nvPr>
            <p:ph type="sldNum" sz="quarter" idx="5"/>
          </p:nvPr>
        </p:nvSpPr>
        <p:spPr/>
        <p:txBody>
          <a:bodyPr/>
          <a:lstStyle/>
          <a:p>
            <a:fld id="{BD2F84AF-BADB-AE4F-8746-5E8288749679}" type="slidenum">
              <a:rPr lang="en-US" smtClean="0"/>
              <a:t>5</a:t>
            </a:fld>
            <a:endParaRPr lang="en-US"/>
          </a:p>
        </p:txBody>
      </p:sp>
    </p:spTree>
    <p:extLst>
      <p:ext uri="{BB962C8B-B14F-4D97-AF65-F5344CB8AC3E}">
        <p14:creationId xmlns:p14="http://schemas.microsoft.com/office/powerpoint/2010/main" val="275919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Schools available. C&amp;E – no requirement to have studied an ancient language, or even Classical </a:t>
            </a:r>
            <a:r>
              <a:rPr lang="en-US" dirty="0" err="1"/>
              <a:t>Civilisation</a:t>
            </a:r>
            <a:r>
              <a:rPr lang="en-US" dirty="0"/>
              <a:t>. (4-yr degree.) Several modern languages can also be begun from scratch. </a:t>
            </a:r>
          </a:p>
          <a:p>
            <a:r>
              <a:rPr lang="en-US" dirty="0"/>
              <a:t>They have separate information on the website (next slide) and slightly different application procedures, for written work submission and tests. (</a:t>
            </a:r>
            <a:r>
              <a:rPr lang="en-US" dirty="0" err="1"/>
              <a:t>Hist</a:t>
            </a:r>
            <a:r>
              <a:rPr lang="en-US" dirty="0"/>
              <a:t> and English don’t sit the ELAT, but the HAT.) </a:t>
            </a:r>
          </a:p>
        </p:txBody>
      </p:sp>
      <p:sp>
        <p:nvSpPr>
          <p:cNvPr id="4" name="Slide Number Placeholder 3"/>
          <p:cNvSpPr>
            <a:spLocks noGrp="1"/>
          </p:cNvSpPr>
          <p:nvPr>
            <p:ph type="sldNum" sz="quarter" idx="5"/>
          </p:nvPr>
        </p:nvSpPr>
        <p:spPr/>
        <p:txBody>
          <a:bodyPr/>
          <a:lstStyle/>
          <a:p>
            <a:fld id="{BD2F84AF-BADB-AE4F-8746-5E8288749679}" type="slidenum">
              <a:rPr lang="en-US" smtClean="0"/>
              <a:t>6</a:t>
            </a:fld>
            <a:endParaRPr lang="en-US"/>
          </a:p>
        </p:txBody>
      </p:sp>
    </p:spTree>
    <p:extLst>
      <p:ext uri="{BB962C8B-B14F-4D97-AF65-F5344CB8AC3E}">
        <p14:creationId xmlns:p14="http://schemas.microsoft.com/office/powerpoint/2010/main" val="214911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Schools available. C&amp;E – no requirement to have studied an ancient language, or even Classical </a:t>
            </a:r>
            <a:r>
              <a:rPr lang="en-US" dirty="0" err="1"/>
              <a:t>Civilisation</a:t>
            </a:r>
            <a:r>
              <a:rPr lang="en-US" dirty="0"/>
              <a:t>. (4-yr degree.) Several modern languages can also be begun from scratch. </a:t>
            </a:r>
          </a:p>
          <a:p>
            <a:r>
              <a:rPr lang="en-US" dirty="0"/>
              <a:t>They have separate information on the website (next slide) and slightly different application procedures, for written work submission and tests. (</a:t>
            </a:r>
            <a:r>
              <a:rPr lang="en-US" dirty="0" err="1"/>
              <a:t>Hist</a:t>
            </a:r>
            <a:r>
              <a:rPr lang="en-US" dirty="0"/>
              <a:t> and English don’t sit the ELAT, but the HAT.) </a:t>
            </a:r>
          </a:p>
        </p:txBody>
      </p:sp>
      <p:sp>
        <p:nvSpPr>
          <p:cNvPr id="4" name="Slide Number Placeholder 3"/>
          <p:cNvSpPr>
            <a:spLocks noGrp="1"/>
          </p:cNvSpPr>
          <p:nvPr>
            <p:ph type="sldNum" sz="quarter" idx="5"/>
          </p:nvPr>
        </p:nvSpPr>
        <p:spPr/>
        <p:txBody>
          <a:bodyPr/>
          <a:lstStyle/>
          <a:p>
            <a:fld id="{BD2F84AF-BADB-AE4F-8746-5E8288749679}" type="slidenum">
              <a:rPr lang="en-US" smtClean="0"/>
              <a:t>7</a:t>
            </a:fld>
            <a:endParaRPr lang="en-US"/>
          </a:p>
        </p:txBody>
      </p:sp>
    </p:spTree>
    <p:extLst>
      <p:ext uri="{BB962C8B-B14F-4D97-AF65-F5344CB8AC3E}">
        <p14:creationId xmlns:p14="http://schemas.microsoft.com/office/powerpoint/2010/main" val="305078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Schools available. C&amp;E – no requirement to have studied an ancient language, or even Classical </a:t>
            </a:r>
            <a:r>
              <a:rPr lang="en-US" dirty="0" err="1"/>
              <a:t>Civilisation</a:t>
            </a:r>
            <a:r>
              <a:rPr lang="en-US" dirty="0"/>
              <a:t>. (4-yr degree.) Several modern languages can also be begun from scratch. </a:t>
            </a:r>
          </a:p>
          <a:p>
            <a:r>
              <a:rPr lang="en-US" dirty="0"/>
              <a:t>They have separate information on the website (next slide) and slightly different application procedures, for written work submission and tests. (</a:t>
            </a:r>
            <a:r>
              <a:rPr lang="en-US" dirty="0" err="1"/>
              <a:t>Hist</a:t>
            </a:r>
            <a:r>
              <a:rPr lang="en-US" dirty="0"/>
              <a:t> and English don’t sit the ELAT, but the HAT.) </a:t>
            </a:r>
          </a:p>
        </p:txBody>
      </p:sp>
      <p:sp>
        <p:nvSpPr>
          <p:cNvPr id="4" name="Slide Number Placeholder 3"/>
          <p:cNvSpPr>
            <a:spLocks noGrp="1"/>
          </p:cNvSpPr>
          <p:nvPr>
            <p:ph type="sldNum" sz="quarter" idx="5"/>
          </p:nvPr>
        </p:nvSpPr>
        <p:spPr/>
        <p:txBody>
          <a:bodyPr/>
          <a:lstStyle/>
          <a:p>
            <a:fld id="{BD2F84AF-BADB-AE4F-8746-5E8288749679}" type="slidenum">
              <a:rPr lang="en-US" smtClean="0"/>
              <a:t>8</a:t>
            </a:fld>
            <a:endParaRPr lang="en-US"/>
          </a:p>
        </p:txBody>
      </p:sp>
    </p:spTree>
    <p:extLst>
      <p:ext uri="{BB962C8B-B14F-4D97-AF65-F5344CB8AC3E}">
        <p14:creationId xmlns:p14="http://schemas.microsoft.com/office/powerpoint/2010/main" val="2809259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BBDA359-8148-F54C-8105-FEDC714ECCC3}"/>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AB593ED2-7FBB-AE47-8864-8ADF629B2318}"/>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en-US" b="1" u="sng" dirty="0"/>
              <a:t>What are we looking for?</a:t>
            </a:r>
          </a:p>
          <a:p>
            <a:pPr>
              <a:defRPr/>
            </a:pPr>
            <a:endParaRPr lang="en-GB" altLang="en-US" b="1" dirty="0"/>
          </a:p>
          <a:p>
            <a:pPr>
              <a:defRPr/>
            </a:pPr>
            <a:r>
              <a:rPr lang="en-GB" altLang="en-US" dirty="0"/>
              <a:t>A slide for myth busting!</a:t>
            </a:r>
          </a:p>
          <a:p>
            <a:pPr>
              <a:defRPr/>
            </a:pPr>
            <a:endParaRPr lang="en-GB" b="1" dirty="0"/>
          </a:p>
          <a:p>
            <a:pPr>
              <a:defRPr/>
            </a:pPr>
            <a:r>
              <a:rPr lang="en-GB" b="1" dirty="0"/>
              <a:t>Why Oxford was right for me</a:t>
            </a:r>
          </a:p>
          <a:p>
            <a:pPr>
              <a:defRPr/>
            </a:pPr>
            <a:r>
              <a:rPr lang="en-GB" dirty="0"/>
              <a:t>As part of a series in which well-known Oxford alumni tell us about their experiences. These testimonials may be useful to you– see the web link above. </a:t>
            </a:r>
          </a:p>
          <a:p>
            <a:pPr>
              <a:defRPr/>
            </a:pPr>
            <a:r>
              <a:rPr lang="en-GB" dirty="0"/>
              <a:t>http://www.ox.ac.uk/admissions/undergraduate/why-oxford/was-right-for-me</a:t>
            </a:r>
          </a:p>
          <a:p>
            <a:pPr>
              <a:defRPr/>
            </a:pPr>
            <a:endParaRPr lang="en-GB" dirty="0"/>
          </a:p>
          <a:p>
            <a:pPr>
              <a:defRPr/>
            </a:pPr>
            <a:endParaRPr lang="en-GB" altLang="en-US" dirty="0"/>
          </a:p>
          <a:p>
            <a:pPr>
              <a:defRPr/>
            </a:pPr>
            <a:r>
              <a:rPr lang="en-GB" altLang="en-US" b="1" dirty="0"/>
              <a:t>From university website (Jan 2016)</a:t>
            </a:r>
          </a:p>
          <a:p>
            <a:pPr marL="171450" indent="-171450">
              <a:buFont typeface="Arial" panose="020B0604020202020204" pitchFamily="34" charset="0"/>
              <a:buChar char="•"/>
              <a:defRPr/>
            </a:pPr>
            <a:r>
              <a:rPr lang="en-GB" altLang="en-US" dirty="0"/>
              <a:t>There are students from 140 countries and territories at Oxford.</a:t>
            </a:r>
            <a:r>
              <a:rPr lang="en-GB" dirty="0"/>
              <a:t> Almost 40% of our total student body - almost 8,900 students - are citizens of foreign countries, including 16% of undergraduates and 62% of graduate students.</a:t>
            </a:r>
            <a:endParaRPr lang="en-GB" altLang="en-US" dirty="0"/>
          </a:p>
          <a:p>
            <a:pPr marL="171450" indent="-171450">
              <a:buFont typeface="Arial" panose="020B0604020202020204" pitchFamily="34" charset="0"/>
              <a:buChar char="•"/>
              <a:defRPr/>
            </a:pPr>
            <a:r>
              <a:rPr lang="en-GB" dirty="0"/>
              <a:t>Oxford is very competitive: around 18,300 people applied for around 3,200 undergraduate places for entry in 2015. That means that Oxford receives, on average, around five applications for each available place.</a:t>
            </a:r>
          </a:p>
          <a:p>
            <a:pPr marL="171450" indent="-171450">
              <a:buFont typeface="Arial" panose="020B0604020202020204" pitchFamily="34" charset="0"/>
              <a:buChar char="•"/>
              <a:defRPr/>
            </a:pPr>
            <a:r>
              <a:rPr lang="en-GB" dirty="0"/>
              <a:t>The majority of Oxford’s UK undergraduates come from state schools. Latest figures (entry 2014) show that, of places offered to British students attending schools or colleges in the UK, 56.3% of undergraduate places went to students from the state sector.</a:t>
            </a:r>
          </a:p>
          <a:p>
            <a:pPr marL="171450" indent="-171450">
              <a:buFont typeface="Arial" panose="020B0604020202020204" pitchFamily="34" charset="0"/>
              <a:buChar char="•"/>
              <a:defRPr/>
            </a:pPr>
            <a:endParaRPr lang="en-GB" altLang="en-US" dirty="0"/>
          </a:p>
          <a:p>
            <a:pPr>
              <a:defRPr/>
            </a:pPr>
            <a:r>
              <a:rPr lang="en-GB" b="1" dirty="0"/>
              <a:t>Equal opportunities statement</a:t>
            </a:r>
            <a:br>
              <a:rPr lang="en-GB" dirty="0"/>
            </a:br>
            <a:r>
              <a:rPr lang="en-GB" i="1" dirty="0"/>
              <a:t>The University of Oxford and its colleges seek to admit students of high academic ability and potential. All colleges select students for admission without regard to gender, marital or civil partnership status, disability, race, nationality, ethnic origin, religion or belief, sexual orientation, age or social background. Decisions on admission are based solely on the individual merits of each candidate and the application of selection criteria appropriate to the course of study. Admissions procedures are kept under review to ensure compliance with this policy.</a:t>
            </a:r>
            <a:endParaRPr lang="en-GB" altLang="en-US" b="1" dirty="0"/>
          </a:p>
          <a:p>
            <a:pPr>
              <a:defRPr/>
            </a:pPr>
            <a:endParaRPr lang="en-GB" altLang="en-US" b="1" dirty="0"/>
          </a:p>
          <a:p>
            <a:pPr>
              <a:defRPr/>
            </a:pPr>
            <a:r>
              <a:rPr lang="en-GB" altLang="en-US" b="1" dirty="0"/>
              <a:t>CMA Guidance:</a:t>
            </a:r>
          </a:p>
          <a:p>
            <a:pPr>
              <a:defRPr/>
            </a:pPr>
            <a:r>
              <a:rPr lang="en-GB" b="1" i="1" dirty="0"/>
              <a:t>Factual inaccuracies:</a:t>
            </a:r>
            <a:endParaRPr lang="en-GB" i="1" dirty="0"/>
          </a:p>
          <a:p>
            <a:pPr>
              <a:defRPr/>
            </a:pPr>
            <a:r>
              <a:rPr lang="en-GB" i="1" dirty="0"/>
              <a:t>e.g. “This is the </a:t>
            </a:r>
            <a:r>
              <a:rPr lang="en-GB" i="1" u="sng" dirty="0"/>
              <a:t>largest</a:t>
            </a:r>
            <a:r>
              <a:rPr lang="en-GB" i="1" dirty="0"/>
              <a:t> &lt;subject&gt; department in the world.” How has this been verified? Can we be absolutely certain?</a:t>
            </a:r>
          </a:p>
          <a:p>
            <a:pPr>
              <a:defRPr/>
            </a:pPr>
            <a:r>
              <a:rPr lang="en-GB" i="1" dirty="0"/>
              <a:t>Please check all factual details you may use.</a:t>
            </a:r>
          </a:p>
          <a:p>
            <a:pPr>
              <a:defRPr/>
            </a:pPr>
            <a:endParaRPr lang="en-GB" altLang="en-US" b="1" dirty="0"/>
          </a:p>
        </p:txBody>
      </p:sp>
      <p:sp>
        <p:nvSpPr>
          <p:cNvPr id="28676" name="Slide Number Placeholder 3">
            <a:extLst>
              <a:ext uri="{FF2B5EF4-FFF2-40B4-BE49-F238E27FC236}">
                <a16:creationId xmlns:a16="http://schemas.microsoft.com/office/drawing/2014/main" id="{DC2D2FE3-CFC3-9D42-9CFE-2E839F53D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23F06389-9F6D-894F-91FA-8ED9B07F7584}" type="slidenum">
              <a:rPr lang="en-GB" altLang="en-US" smtClean="0"/>
              <a:pPr>
                <a:spcBef>
                  <a:spcPct val="0"/>
                </a:spcBef>
              </a:pPr>
              <a:t>8</a:t>
            </a:fld>
            <a:endParaRPr lang="en-GB" altLang="en-US"/>
          </a:p>
        </p:txBody>
      </p:sp>
    </p:spTree>
    <p:extLst>
      <p:ext uri="{BB962C8B-B14F-4D97-AF65-F5344CB8AC3E}">
        <p14:creationId xmlns:p14="http://schemas.microsoft.com/office/powerpoint/2010/main" val="738934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486C250-357B-104F-8F75-B55D7E1D509F}"/>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366B9338-587A-7B4A-B897-5A037397E8F7}" type="slidenum">
              <a:rPr lang="en-GB" altLang="en-US">
                <a:latin typeface="Arial" panose="020B0604020202020204" pitchFamily="34" charset="0"/>
              </a:rPr>
              <a:pPr algn="r" eaLnBrk="1" hangingPunct="1">
                <a:spcBef>
                  <a:spcPct val="0"/>
                </a:spcBef>
              </a:pPr>
              <a:t>9</a:t>
            </a:fld>
            <a:endParaRPr lang="en-GB" altLang="en-US">
              <a:latin typeface="Arial" panose="020B0604020202020204" pitchFamily="34" charset="0"/>
            </a:endParaRPr>
          </a:p>
        </p:txBody>
      </p:sp>
      <p:sp>
        <p:nvSpPr>
          <p:cNvPr id="26627" name="Rectangle 2">
            <a:extLst>
              <a:ext uri="{FF2B5EF4-FFF2-40B4-BE49-F238E27FC236}">
                <a16:creationId xmlns:a16="http://schemas.microsoft.com/office/drawing/2014/main" id="{30E74846-33D8-734F-B17E-AC9ED0B91319}"/>
              </a:ext>
            </a:extLst>
          </p:cNvPr>
          <p:cNvSpPr>
            <a:spLocks noGrp="1" noRot="1" noChangeAspect="1" noChangeArrowheads="1" noTextEdit="1"/>
          </p:cNvSpPr>
          <p:nvPr>
            <p:ph type="sldImg"/>
          </p:nvPr>
        </p:nvSpPr>
        <p:spPr>
          <a:xfrm>
            <a:off x="541338" y="744538"/>
            <a:ext cx="3098800" cy="1743075"/>
          </a:xfrm>
          <a:ln/>
        </p:spPr>
      </p:sp>
      <p:sp>
        <p:nvSpPr>
          <p:cNvPr id="39940" name="Rectangle 3">
            <a:extLst>
              <a:ext uri="{FF2B5EF4-FFF2-40B4-BE49-F238E27FC236}">
                <a16:creationId xmlns:a16="http://schemas.microsoft.com/office/drawing/2014/main" id="{1BBAB742-1FF2-7640-9FBC-3EC23728A72A}"/>
              </a:ext>
            </a:extLst>
          </p:cNvPr>
          <p:cNvSpPr>
            <a:spLocks noGrp="1" noChangeArrowheads="1"/>
          </p:cNvSpPr>
          <p:nvPr>
            <p:ph type="body" idx="1"/>
          </p:nvPr>
        </p:nvSpPr>
        <p:spPr>
          <a:xfrm>
            <a:off x="590550" y="2586038"/>
            <a:ext cx="5545138" cy="69135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342900" eaLnBrk="1" hangingPunct="1">
              <a:buClr>
                <a:schemeClr val="tx1"/>
              </a:buClr>
              <a:buSzPct val="50000"/>
              <a:buFont typeface="Wingdings" pitchFamily="2" charset="2"/>
              <a:buNone/>
              <a:defRPr/>
            </a:pPr>
            <a:r>
              <a:rPr lang="en-US" altLang="en-US" b="1" u="sng" dirty="0">
                <a:latin typeface="Arial" pitchFamily="34" charset="0"/>
              </a:rPr>
              <a:t>How to apply</a:t>
            </a:r>
          </a:p>
          <a:p>
            <a:pPr marL="460375" indent="-342900" eaLnBrk="1" hangingPunct="1">
              <a:buClr>
                <a:schemeClr val="tx1"/>
              </a:buClr>
              <a:buSzPct val="50000"/>
              <a:buFont typeface="Wingdings" pitchFamily="2" charset="2"/>
              <a:buNone/>
              <a:defRPr/>
            </a:pPr>
            <a:endParaRPr lang="en-US" altLang="en-US" b="1" u="sng" dirty="0">
              <a:latin typeface="Arial" pitchFamily="34" charset="0"/>
            </a:endParaRPr>
          </a:p>
          <a:p>
            <a:pPr marL="460375" indent="-342900" eaLnBrk="1" hangingPunct="1">
              <a:buClr>
                <a:schemeClr val="tx1"/>
              </a:buClr>
              <a:buSzPct val="50000"/>
              <a:buFont typeface="Wingdings" pitchFamily="2" charset="2"/>
              <a:buNone/>
              <a:defRPr/>
            </a:pPr>
            <a:r>
              <a:rPr lang="en-GB" dirty="0"/>
              <a:t>If you want to study at Oxford, you need to apply a year before the start date of your course by completing the online application form at </a:t>
            </a:r>
            <a:r>
              <a:rPr lang="en-GB" dirty="0">
                <a:hlinkClick r:id="rId3"/>
              </a:rPr>
              <a:t>www.ucas.com</a:t>
            </a:r>
            <a:r>
              <a:rPr lang="en-GB" dirty="0"/>
              <a:t>. Applications open in early September, and the deadline is 6pm UK time on 15 October every year.</a:t>
            </a:r>
            <a:endParaRPr lang="en-US" altLang="en-US" b="1" u="sng" dirty="0">
              <a:latin typeface="Arial" pitchFamily="34" charset="0"/>
            </a:endParaRPr>
          </a:p>
          <a:p>
            <a:pPr marL="460375" indent="-342900" eaLnBrk="1" hangingPunct="1">
              <a:buClr>
                <a:schemeClr val="tx1"/>
              </a:buClr>
              <a:buSzPct val="50000"/>
              <a:buFont typeface="Wingdings" pitchFamily="2" charset="2"/>
              <a:buNone/>
              <a:defRPr/>
            </a:pPr>
            <a:endParaRPr lang="en-US" altLang="en-US" b="1" u="sng" dirty="0">
              <a:latin typeface="Arial" pitchFamily="34" charset="0"/>
            </a:endParaRPr>
          </a:p>
          <a:p>
            <a:pPr marL="171450" indent="-171450">
              <a:buFont typeface="Arial" panose="020B0604020202020204" pitchFamily="34" charset="0"/>
              <a:buChar char="•"/>
              <a:defRPr/>
            </a:pPr>
            <a:r>
              <a:rPr lang="en-GB" dirty="0"/>
              <a:t>You will need to provide information about yourself, including a personal statement where you talk about your interest in the subject or subjects you’re applying for (see our </a:t>
            </a:r>
            <a:r>
              <a:rPr lang="en-GB" dirty="0">
                <a:hlinkClick r:id="rId4"/>
              </a:rPr>
              <a:t>guidance on writing your personal statement</a:t>
            </a:r>
            <a:r>
              <a:rPr lang="en-GB" dirty="0"/>
              <a:t>). There is also a place where a teacher or advisor needs to give you a reference. This is all submitted through an online form – no additional references, transcripts, or certificates are required or accepted.</a:t>
            </a:r>
          </a:p>
          <a:p>
            <a:pPr marL="171450" indent="-171450">
              <a:buFont typeface="Arial" panose="020B0604020202020204" pitchFamily="34" charset="0"/>
              <a:buChar char="•"/>
              <a:defRPr/>
            </a:pPr>
            <a:r>
              <a:rPr lang="en-GB" dirty="0"/>
              <a:t>Most people apply to Oxford before they have finished their final year of school or college. If this is the case for you, then your referee will need to provide you with predicted grades – where they say what they expect you to achieve in your A-levels (or equivalent qualifications).</a:t>
            </a:r>
          </a:p>
          <a:p>
            <a:pPr marL="171450" indent="-171450">
              <a:buFont typeface="Arial" panose="020B0604020202020204" pitchFamily="34" charset="0"/>
              <a:buChar char="•"/>
              <a:defRPr/>
            </a:pPr>
            <a:r>
              <a:rPr lang="en-GB" dirty="0"/>
              <a:t>You may also need to </a:t>
            </a:r>
            <a:r>
              <a:rPr lang="en-GB" dirty="0">
                <a:hlinkClick r:id="rId5"/>
              </a:rPr>
              <a:t>register for a test</a:t>
            </a:r>
            <a:r>
              <a:rPr lang="en-GB" dirty="0"/>
              <a:t> or</a:t>
            </a:r>
            <a:r>
              <a:rPr lang="en-GB" dirty="0">
                <a:hlinkClick r:id="rId6"/>
              </a:rPr>
              <a:t> send in written work</a:t>
            </a:r>
            <a:r>
              <a:rPr lang="en-GB" dirty="0"/>
              <a:t>, depending on your chosen course. You will need to register separately for any tests, by a set date in October, and can normally sit them in your school or college, or at a centre near your home. </a:t>
            </a:r>
          </a:p>
          <a:p>
            <a:pPr>
              <a:defRPr/>
            </a:pPr>
            <a:r>
              <a:rPr lang="en-GB" b="1" dirty="0"/>
              <a:t>It is very important to make arrangements in good time, as your application may not be as competitive - or may not be considered at all - if you do not take any test or tests required for your course.</a:t>
            </a:r>
            <a:endParaRPr lang="en-GB" dirty="0"/>
          </a:p>
          <a:p>
            <a:pPr>
              <a:defRPr/>
            </a:pPr>
            <a:endParaRPr lang="en-GB" dirty="0"/>
          </a:p>
          <a:p>
            <a:pPr>
              <a:defRPr/>
            </a:pPr>
            <a:r>
              <a:rPr lang="en-GB" dirty="0"/>
              <a:t>There is no separate Oxford application form, unless you are applying for:</a:t>
            </a:r>
          </a:p>
          <a:p>
            <a:pPr>
              <a:defRPr/>
            </a:pPr>
            <a:r>
              <a:rPr lang="en-GB" b="1" dirty="0"/>
              <a:t>Accelerated Medicine</a:t>
            </a:r>
          </a:p>
          <a:p>
            <a:pPr>
              <a:defRPr/>
            </a:pPr>
            <a:r>
              <a:rPr lang="en-GB" dirty="0"/>
              <a:t>If you have a science degree and are applying for the four-year Accelerated Medicine course, you must complete a </a:t>
            </a:r>
            <a:r>
              <a:rPr lang="en-GB" dirty="0">
                <a:hlinkClick r:id="rId7"/>
              </a:rPr>
              <a:t>supplementary application form</a:t>
            </a:r>
            <a:r>
              <a:rPr lang="en-GB" dirty="0"/>
              <a:t>, in addition to the UCAS application, to be submitted by 15 October.</a:t>
            </a:r>
          </a:p>
          <a:p>
            <a:pPr>
              <a:defRPr/>
            </a:pPr>
            <a:r>
              <a:rPr lang="en-GB" b="1" dirty="0"/>
              <a:t>Choral and Organ Awards</a:t>
            </a:r>
          </a:p>
          <a:p>
            <a:pPr>
              <a:defRPr/>
            </a:pPr>
            <a:r>
              <a:rPr lang="en-GB" dirty="0"/>
              <a:t>If you want to apply for a choral or organ award, you must complete an additional online application form by 1 September.</a:t>
            </a:r>
          </a:p>
          <a:p>
            <a:pPr marL="460375" indent="-342900" eaLnBrk="1" hangingPunct="1">
              <a:buClr>
                <a:schemeClr val="tx1"/>
              </a:buClr>
              <a:buSzPct val="50000"/>
              <a:buFont typeface="Wingdings" pitchFamily="2" charset="2"/>
              <a:buNone/>
              <a:defRPr/>
            </a:pPr>
            <a:endParaRPr lang="en-US" altLang="en-US" b="1" u="sng" dirty="0">
              <a:latin typeface="Arial" pitchFamily="34" charset="0"/>
            </a:endParaRPr>
          </a:p>
          <a:p>
            <a:pPr marL="460375" indent="-342900" eaLnBrk="1" hangingPunct="1">
              <a:buClr>
                <a:schemeClr val="tx1"/>
              </a:buClr>
              <a:buSzPct val="50000"/>
              <a:buFont typeface="Wingdings" pitchFamily="2" charset="2"/>
              <a:buNone/>
              <a:defRPr/>
            </a:pPr>
            <a:r>
              <a:rPr lang="en-US" altLang="en-US" b="1" i="1" dirty="0">
                <a:latin typeface="Arial" pitchFamily="34" charset="0"/>
              </a:rPr>
              <a:t>CMA guidance:</a:t>
            </a:r>
          </a:p>
          <a:p>
            <a:pPr>
              <a:defRPr/>
            </a:pPr>
            <a:r>
              <a:rPr lang="en-GB" b="1" i="1" dirty="0"/>
              <a:t>Factual inaccuracies:</a:t>
            </a:r>
            <a:endParaRPr lang="en-GB" i="1" dirty="0"/>
          </a:p>
          <a:p>
            <a:pPr>
              <a:defRPr/>
            </a:pPr>
            <a:r>
              <a:rPr lang="en-GB" i="1" dirty="0"/>
              <a:t>e.g. “This is the </a:t>
            </a:r>
            <a:r>
              <a:rPr lang="en-GB" i="1" u="sng" dirty="0"/>
              <a:t>largest</a:t>
            </a:r>
            <a:r>
              <a:rPr lang="en-GB" i="1" dirty="0"/>
              <a:t> &lt;subject&gt; department in the world.” How has this been verified? Can we be absolutely certain?</a:t>
            </a:r>
          </a:p>
          <a:p>
            <a:pPr>
              <a:defRPr/>
            </a:pPr>
            <a:r>
              <a:rPr lang="en-GB" i="1" dirty="0"/>
              <a:t>Please check all factual details you may use.</a:t>
            </a:r>
          </a:p>
          <a:p>
            <a:pPr marL="460375" indent="-342900" eaLnBrk="1" hangingPunct="1">
              <a:buClr>
                <a:schemeClr val="tx1"/>
              </a:buClr>
              <a:buSzPct val="50000"/>
              <a:buFont typeface="Wingdings" pitchFamily="2" charset="2"/>
              <a:buNone/>
              <a:defRPr/>
            </a:pPr>
            <a:endParaRPr lang="en-US" altLang="en-US" b="1" dirty="0">
              <a:latin typeface="Arial" pitchFamily="34" charset="0"/>
            </a:endParaRPr>
          </a:p>
        </p:txBody>
      </p:sp>
    </p:spTree>
    <p:extLst>
      <p:ext uri="{BB962C8B-B14F-4D97-AF65-F5344CB8AC3E}">
        <p14:creationId xmlns:p14="http://schemas.microsoft.com/office/powerpoint/2010/main" val="72379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13F8A6F-F41B-D540-A5B9-10512EDA758F}"/>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DC78A3DA-75A0-264B-A090-FCDB705D26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u="sng" dirty="0"/>
              <a:t>Five of these refer to the </a:t>
            </a:r>
            <a:r>
              <a:rPr lang="en-GB" altLang="en-US" b="1" i="1" u="sng" dirty="0"/>
              <a:t>pre</a:t>
            </a:r>
            <a:r>
              <a:rPr lang="en-GB" altLang="en-US" b="1" i="0" u="sng" dirty="0"/>
              <a:t>-interview stage, and we use them to assess whom we should invite to interview. We take a holistic view of the application, we combine the components into a ranking/banding, and we take students into account. (Including the </a:t>
            </a:r>
            <a:r>
              <a:rPr lang="en-GB" altLang="en-US" b="1" i="1" u="sng" dirty="0"/>
              <a:t>contextualised </a:t>
            </a:r>
            <a:r>
              <a:rPr lang="en-GB" altLang="en-US" b="1" i="0" u="sng" dirty="0"/>
              <a:t>GCSE score.) </a:t>
            </a:r>
            <a:endParaRPr lang="en-GB" altLang="en-US" b="1" u="sng" dirty="0"/>
          </a:p>
          <a:p>
            <a:r>
              <a:rPr lang="en-GB" altLang="en-US" dirty="0"/>
              <a:t>We use all of the information we have gathered about you to make a balanced and highly informed decision about whether to offer you a place. </a:t>
            </a:r>
            <a:endParaRPr lang="en-GB" altLang="en-US" b="1" u="sng" dirty="0"/>
          </a:p>
          <a:p>
            <a:endParaRPr lang="en-GB" altLang="en-US" b="1" dirty="0"/>
          </a:p>
          <a:p>
            <a:r>
              <a:rPr lang="en-GB" altLang="en-US" b="1" dirty="0"/>
              <a:t>Website (Jan 2016)</a:t>
            </a:r>
          </a:p>
          <a:p>
            <a:r>
              <a:rPr lang="en-GB" altLang="en-US" b="1" dirty="0"/>
              <a:t>Decisions</a:t>
            </a:r>
          </a:p>
          <a:p>
            <a:r>
              <a:rPr lang="en-GB" altLang="en-US" dirty="0"/>
              <a:t>Shortlisted candidates will be told whether or not their application has been successful in early January. </a:t>
            </a:r>
          </a:p>
          <a:p>
            <a:r>
              <a:rPr lang="en-GB" altLang="en-US" dirty="0"/>
              <a:t>Tutors will make a decision based on:</a:t>
            </a:r>
          </a:p>
          <a:p>
            <a:r>
              <a:rPr lang="en-GB" altLang="en-US" dirty="0"/>
              <a:t>your interview</a:t>
            </a:r>
          </a:p>
          <a:p>
            <a:r>
              <a:rPr lang="en-GB" altLang="en-US" dirty="0"/>
              <a:t>any admissions tests or written work required for your course</a:t>
            </a:r>
          </a:p>
          <a:p>
            <a:r>
              <a:rPr lang="en-GB" altLang="en-US" dirty="0"/>
              <a:t>your examination results and predicted grades</a:t>
            </a:r>
          </a:p>
          <a:p>
            <a:r>
              <a:rPr lang="en-GB" altLang="en-US" dirty="0"/>
              <a:t>your personal statement</a:t>
            </a:r>
          </a:p>
          <a:p>
            <a:r>
              <a:rPr lang="en-GB" altLang="en-US" dirty="0"/>
              <a:t>the academic reference</a:t>
            </a:r>
          </a:p>
          <a:p>
            <a:r>
              <a:rPr lang="en-GB" altLang="en-US" dirty="0"/>
              <a:t>We receive many thousands of applications each year, and sadly many excellent candidates will not be offered places.</a:t>
            </a:r>
          </a:p>
          <a:p>
            <a:r>
              <a:rPr lang="en-GB" altLang="en-US" dirty="0"/>
              <a:t>If you are made an offer, then it may be made by a particular college, or it may be 'open'. If you are currently studying for qualifications, then the offer will probably be 'conditional' on you achieving certain results; otherwise it will be 'unconditional', which means that there are no academic conditions and your place is guaranteed so long as you complete all the necessary administrative steps.</a:t>
            </a:r>
          </a:p>
          <a:p>
            <a:endParaRPr lang="en-GB" altLang="en-US" b="1" dirty="0"/>
          </a:p>
          <a:p>
            <a:r>
              <a:rPr lang="en-GB" altLang="en-US" b="1" i="1" dirty="0"/>
              <a:t>CMA guidance:</a:t>
            </a:r>
          </a:p>
          <a:p>
            <a:r>
              <a:rPr lang="en-GB" altLang="en-US" b="1" i="1" dirty="0"/>
              <a:t>Factual inaccuracies:</a:t>
            </a:r>
            <a:endParaRPr lang="en-GB" altLang="en-US" i="1" dirty="0"/>
          </a:p>
          <a:p>
            <a:r>
              <a:rPr lang="en-GB" altLang="en-US" i="1" dirty="0"/>
              <a:t>e.g. “This is the </a:t>
            </a:r>
            <a:r>
              <a:rPr lang="en-GB" altLang="en-US" i="1" u="sng" dirty="0"/>
              <a:t>largest</a:t>
            </a:r>
            <a:r>
              <a:rPr lang="en-GB" altLang="en-US" i="1" dirty="0"/>
              <a:t> &lt;subject&gt; department in the world.” How has this been verified? Can we be absolutely certain?</a:t>
            </a:r>
          </a:p>
          <a:p>
            <a:r>
              <a:rPr lang="en-GB" altLang="en-US" i="1" dirty="0"/>
              <a:t>Please check all factual details you may use.</a:t>
            </a:r>
            <a:endParaRPr lang="en-GB" altLang="en-US" b="1" i="1" dirty="0"/>
          </a:p>
          <a:p>
            <a:r>
              <a:rPr lang="en-GB" altLang="en-US" b="1" i="1" dirty="0"/>
              <a:t>Beware of stating uniformly that no element counts more than another  within the admissions selection process. In some subjects this  could be the case.</a:t>
            </a:r>
          </a:p>
          <a:p>
            <a:endParaRPr lang="en-GB" altLang="en-US" b="1" i="1" dirty="0"/>
          </a:p>
          <a:p>
            <a:endParaRPr lang="en-GB" altLang="en-US" b="1" i="1" dirty="0"/>
          </a:p>
          <a:p>
            <a:endParaRPr lang="en-GB" altLang="en-US" b="1" dirty="0"/>
          </a:p>
          <a:p>
            <a:endParaRPr lang="en-GB" altLang="en-US" b="1" u="sng" dirty="0"/>
          </a:p>
        </p:txBody>
      </p:sp>
      <p:sp>
        <p:nvSpPr>
          <p:cNvPr id="38916" name="Slide Number Placeholder 3">
            <a:extLst>
              <a:ext uri="{FF2B5EF4-FFF2-40B4-BE49-F238E27FC236}">
                <a16:creationId xmlns:a16="http://schemas.microsoft.com/office/drawing/2014/main" id="{56EBFFE0-7DFF-4743-AE01-4080B9282E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75E65018-C5A0-AA43-8428-B51A19168094}" type="slidenum">
              <a:rPr lang="en-GB" altLang="en-US" smtClean="0"/>
              <a:pPr>
                <a:spcBef>
                  <a:spcPct val="0"/>
                </a:spcBef>
              </a:pPr>
              <a:t>13</a:t>
            </a:fld>
            <a:endParaRPr lang="en-GB" altLang="en-US"/>
          </a:p>
        </p:txBody>
      </p:sp>
    </p:spTree>
    <p:extLst>
      <p:ext uri="{BB962C8B-B14F-4D97-AF65-F5344CB8AC3E}">
        <p14:creationId xmlns:p14="http://schemas.microsoft.com/office/powerpoint/2010/main" val="167443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13F8A6F-F41B-D540-A5B9-10512EDA758F}"/>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DC78A3DA-75A0-264B-A090-FCDB705D26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u="sng" dirty="0"/>
              <a:t>Five of these refer to the </a:t>
            </a:r>
            <a:r>
              <a:rPr lang="en-GB" altLang="en-US" b="1" i="1" u="sng" dirty="0"/>
              <a:t>pre</a:t>
            </a:r>
            <a:r>
              <a:rPr lang="en-GB" altLang="en-US" b="1" i="0" u="sng" dirty="0"/>
              <a:t>-interview stage, and we use them to assess whom we should invite to interview. We take a holistic view of the application, we combine the components into a ranking/banding, and we take students into account. (Including the </a:t>
            </a:r>
            <a:r>
              <a:rPr lang="en-GB" altLang="en-US" b="1" i="1" u="sng" dirty="0"/>
              <a:t>contextualised </a:t>
            </a:r>
            <a:r>
              <a:rPr lang="en-GB" altLang="en-US" b="1" i="0" u="sng" dirty="0"/>
              <a:t>GCSE score.) </a:t>
            </a:r>
            <a:endParaRPr lang="en-GB" altLang="en-US" b="1" u="sng" dirty="0"/>
          </a:p>
          <a:p>
            <a:r>
              <a:rPr lang="en-GB" altLang="en-US" dirty="0"/>
              <a:t>We use all of the information we have gathered about you to make a balanced and highly informed decision about whether to offer you a place. </a:t>
            </a:r>
            <a:endParaRPr lang="en-GB" altLang="en-US" b="1" u="sng" dirty="0"/>
          </a:p>
          <a:p>
            <a:endParaRPr lang="en-GB" altLang="en-US" b="1" dirty="0"/>
          </a:p>
          <a:p>
            <a:r>
              <a:rPr lang="en-GB" altLang="en-US" b="1" dirty="0"/>
              <a:t>Website (Jan 2016)</a:t>
            </a:r>
          </a:p>
          <a:p>
            <a:r>
              <a:rPr lang="en-GB" altLang="en-US" b="1" dirty="0"/>
              <a:t>Decisions</a:t>
            </a:r>
          </a:p>
          <a:p>
            <a:r>
              <a:rPr lang="en-GB" altLang="en-US" dirty="0"/>
              <a:t>Shortlisted candidates will be told whether or not their application has been successful in early January. </a:t>
            </a:r>
          </a:p>
          <a:p>
            <a:r>
              <a:rPr lang="en-GB" altLang="en-US" dirty="0"/>
              <a:t>Tutors will make a decision based on:</a:t>
            </a:r>
          </a:p>
          <a:p>
            <a:r>
              <a:rPr lang="en-GB" altLang="en-US" dirty="0"/>
              <a:t>your interview</a:t>
            </a:r>
          </a:p>
          <a:p>
            <a:r>
              <a:rPr lang="en-GB" altLang="en-US" dirty="0"/>
              <a:t>any admissions tests or written work required for your course</a:t>
            </a:r>
          </a:p>
          <a:p>
            <a:r>
              <a:rPr lang="en-GB" altLang="en-US" dirty="0"/>
              <a:t>your examination results and predicted grades</a:t>
            </a:r>
          </a:p>
          <a:p>
            <a:r>
              <a:rPr lang="en-GB" altLang="en-US" dirty="0"/>
              <a:t>your personal statement</a:t>
            </a:r>
          </a:p>
          <a:p>
            <a:r>
              <a:rPr lang="en-GB" altLang="en-US" dirty="0"/>
              <a:t>the academic reference</a:t>
            </a:r>
          </a:p>
          <a:p>
            <a:r>
              <a:rPr lang="en-GB" altLang="en-US" dirty="0"/>
              <a:t>We receive many thousands of applications each year, and sadly many excellent candidates will not be offered places.</a:t>
            </a:r>
          </a:p>
          <a:p>
            <a:r>
              <a:rPr lang="en-GB" altLang="en-US" dirty="0"/>
              <a:t>If you are made an offer, then it may be made by a particular college, or it may be 'open'. If you are currently studying for qualifications, then the offer will probably be 'conditional' on you achieving certain results; otherwise it will be 'unconditional', which means that there are no academic conditions and your place is guaranteed so long as you complete all the necessary administrative steps.</a:t>
            </a:r>
          </a:p>
          <a:p>
            <a:endParaRPr lang="en-GB" altLang="en-US" b="1" dirty="0"/>
          </a:p>
          <a:p>
            <a:r>
              <a:rPr lang="en-GB" altLang="en-US" b="1" i="1" dirty="0"/>
              <a:t>CMA guidance:</a:t>
            </a:r>
          </a:p>
          <a:p>
            <a:r>
              <a:rPr lang="en-GB" altLang="en-US" b="1" i="1" dirty="0"/>
              <a:t>Factual inaccuracies:</a:t>
            </a:r>
            <a:endParaRPr lang="en-GB" altLang="en-US" i="1" dirty="0"/>
          </a:p>
          <a:p>
            <a:r>
              <a:rPr lang="en-GB" altLang="en-US" i="1" dirty="0"/>
              <a:t>e.g. “This is the </a:t>
            </a:r>
            <a:r>
              <a:rPr lang="en-GB" altLang="en-US" i="1" u="sng" dirty="0"/>
              <a:t>largest</a:t>
            </a:r>
            <a:r>
              <a:rPr lang="en-GB" altLang="en-US" i="1" dirty="0"/>
              <a:t> &lt;subject&gt; department in the world.” How has this been verified? Can we be absolutely certain?</a:t>
            </a:r>
          </a:p>
          <a:p>
            <a:r>
              <a:rPr lang="en-GB" altLang="en-US" i="1" dirty="0"/>
              <a:t>Please check all factual details you may use.</a:t>
            </a:r>
            <a:endParaRPr lang="en-GB" altLang="en-US" b="1" i="1" dirty="0"/>
          </a:p>
          <a:p>
            <a:r>
              <a:rPr lang="en-GB" altLang="en-US" b="1" i="1" dirty="0"/>
              <a:t>Beware of stating uniformly that no element counts more than another  within the admissions selection process. In some subjects this  could be the case.</a:t>
            </a:r>
          </a:p>
          <a:p>
            <a:endParaRPr lang="en-GB" altLang="en-US" b="1" i="1" dirty="0"/>
          </a:p>
          <a:p>
            <a:endParaRPr lang="en-GB" altLang="en-US" b="1" i="1" dirty="0"/>
          </a:p>
          <a:p>
            <a:endParaRPr lang="en-GB" altLang="en-US" b="1" dirty="0"/>
          </a:p>
          <a:p>
            <a:endParaRPr lang="en-GB" altLang="en-US" b="1" u="sng" dirty="0"/>
          </a:p>
        </p:txBody>
      </p:sp>
      <p:sp>
        <p:nvSpPr>
          <p:cNvPr id="38916" name="Slide Number Placeholder 3">
            <a:extLst>
              <a:ext uri="{FF2B5EF4-FFF2-40B4-BE49-F238E27FC236}">
                <a16:creationId xmlns:a16="http://schemas.microsoft.com/office/drawing/2014/main" id="{56EBFFE0-7DFF-4743-AE01-4080B9282E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75E65018-C5A0-AA43-8428-B51A19168094}" type="slidenum">
              <a:rPr lang="en-GB" altLang="en-US" smtClean="0"/>
              <a:pPr>
                <a:spcBef>
                  <a:spcPct val="0"/>
                </a:spcBef>
              </a:pPr>
              <a:t>21</a:t>
            </a:fld>
            <a:endParaRPr lang="en-GB" altLang="en-US"/>
          </a:p>
        </p:txBody>
      </p:sp>
    </p:spTree>
    <p:extLst>
      <p:ext uri="{BB962C8B-B14F-4D97-AF65-F5344CB8AC3E}">
        <p14:creationId xmlns:p14="http://schemas.microsoft.com/office/powerpoint/2010/main" val="333497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F84AF-BADB-AE4F-8746-5E8288749679}" type="slidenum">
              <a:rPr lang="en-US" smtClean="0"/>
              <a:t>27</a:t>
            </a:fld>
            <a:endParaRPr lang="en-US"/>
          </a:p>
        </p:txBody>
      </p:sp>
    </p:spTree>
    <p:extLst>
      <p:ext uri="{BB962C8B-B14F-4D97-AF65-F5344CB8AC3E}">
        <p14:creationId xmlns:p14="http://schemas.microsoft.com/office/powerpoint/2010/main" val="317974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F1864-E835-DF47-8790-C840D7C49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2732A0-3F6D-2E45-9183-102B622751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29E2F3-EDFC-C045-A565-75939291DAF1}"/>
              </a:ext>
            </a:extLst>
          </p:cNvPr>
          <p:cNvSpPr>
            <a:spLocks noGrp="1"/>
          </p:cNvSpPr>
          <p:nvPr>
            <p:ph type="dt" sz="half" idx="10"/>
          </p:nvPr>
        </p:nvSpPr>
        <p:spPr/>
        <p:txBody>
          <a:bodyPr/>
          <a:lstStyle/>
          <a:p>
            <a:fld id="{5359BB24-F3A4-B146-BA37-79CE21B7EADD}" type="datetimeFigureOut">
              <a:rPr lang="en-US" smtClean="0"/>
              <a:t>2/12/2022</a:t>
            </a:fld>
            <a:endParaRPr lang="en-US"/>
          </a:p>
        </p:txBody>
      </p:sp>
      <p:sp>
        <p:nvSpPr>
          <p:cNvPr id="5" name="Footer Placeholder 4">
            <a:extLst>
              <a:ext uri="{FF2B5EF4-FFF2-40B4-BE49-F238E27FC236}">
                <a16:creationId xmlns:a16="http://schemas.microsoft.com/office/drawing/2014/main" id="{985D96EF-B718-9745-BE97-CCF03F390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3DC1F-2C53-C14B-A38B-5A65FAB25D94}"/>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413080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1D62-C054-2544-8FCF-BD8B0867E1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EA6818-98C5-024C-883F-320B3B5E68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54AF8-5B15-5F48-8B2D-22BA6AD01BEC}"/>
              </a:ext>
            </a:extLst>
          </p:cNvPr>
          <p:cNvSpPr>
            <a:spLocks noGrp="1"/>
          </p:cNvSpPr>
          <p:nvPr>
            <p:ph type="dt" sz="half" idx="10"/>
          </p:nvPr>
        </p:nvSpPr>
        <p:spPr/>
        <p:txBody>
          <a:bodyPr/>
          <a:lstStyle/>
          <a:p>
            <a:fld id="{5359BB24-F3A4-B146-BA37-79CE21B7EADD}" type="datetimeFigureOut">
              <a:rPr lang="en-US" smtClean="0"/>
              <a:t>2/12/2022</a:t>
            </a:fld>
            <a:endParaRPr lang="en-US"/>
          </a:p>
        </p:txBody>
      </p:sp>
      <p:sp>
        <p:nvSpPr>
          <p:cNvPr id="5" name="Footer Placeholder 4">
            <a:extLst>
              <a:ext uri="{FF2B5EF4-FFF2-40B4-BE49-F238E27FC236}">
                <a16:creationId xmlns:a16="http://schemas.microsoft.com/office/drawing/2014/main" id="{8A7BC08C-BF01-D445-AF8B-1B76F686A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3227A-08AC-CF4D-92B2-09FE198378BF}"/>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77423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674492-A1D9-D949-BB7A-F80B13EA5D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24FC1F-4987-AC49-A994-FF31050E31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4A9D1-7498-2049-8105-B2E1AEB5E678}"/>
              </a:ext>
            </a:extLst>
          </p:cNvPr>
          <p:cNvSpPr>
            <a:spLocks noGrp="1"/>
          </p:cNvSpPr>
          <p:nvPr>
            <p:ph type="dt" sz="half" idx="10"/>
          </p:nvPr>
        </p:nvSpPr>
        <p:spPr/>
        <p:txBody>
          <a:bodyPr/>
          <a:lstStyle/>
          <a:p>
            <a:fld id="{5359BB24-F3A4-B146-BA37-79CE21B7EADD}" type="datetimeFigureOut">
              <a:rPr lang="en-US" smtClean="0"/>
              <a:t>2/12/2022</a:t>
            </a:fld>
            <a:endParaRPr lang="en-US"/>
          </a:p>
        </p:txBody>
      </p:sp>
      <p:sp>
        <p:nvSpPr>
          <p:cNvPr id="5" name="Footer Placeholder 4">
            <a:extLst>
              <a:ext uri="{FF2B5EF4-FFF2-40B4-BE49-F238E27FC236}">
                <a16:creationId xmlns:a16="http://schemas.microsoft.com/office/drawing/2014/main" id="{3ACEE8AE-3963-3D46-A865-D21F67F0E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3FECF-82FB-5D40-9127-D7730589DCA2}"/>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41611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99AA-7C0D-F042-95B3-371AE25DC6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3FD2E-056F-BE43-8BE3-E840BB2D47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F197B-5188-0946-AAFE-D75881507EFE}"/>
              </a:ext>
            </a:extLst>
          </p:cNvPr>
          <p:cNvSpPr>
            <a:spLocks noGrp="1"/>
          </p:cNvSpPr>
          <p:nvPr>
            <p:ph type="dt" sz="half" idx="10"/>
          </p:nvPr>
        </p:nvSpPr>
        <p:spPr/>
        <p:txBody>
          <a:bodyPr/>
          <a:lstStyle/>
          <a:p>
            <a:fld id="{5359BB24-F3A4-B146-BA37-79CE21B7EADD}" type="datetimeFigureOut">
              <a:rPr lang="en-US" smtClean="0"/>
              <a:t>2/12/2022</a:t>
            </a:fld>
            <a:endParaRPr lang="en-US"/>
          </a:p>
        </p:txBody>
      </p:sp>
      <p:sp>
        <p:nvSpPr>
          <p:cNvPr id="5" name="Footer Placeholder 4">
            <a:extLst>
              <a:ext uri="{FF2B5EF4-FFF2-40B4-BE49-F238E27FC236}">
                <a16:creationId xmlns:a16="http://schemas.microsoft.com/office/drawing/2014/main" id="{243F5010-A979-DF45-9DAB-A81465655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E9E7D-3C38-FE42-A9D3-DCCD76D19A94}"/>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335084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02E0-EF62-8845-89E6-14D6D8A278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B49235-3E5F-F045-932D-DAE37705BB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AD041D-A21E-7D4F-9175-53311DA8272A}"/>
              </a:ext>
            </a:extLst>
          </p:cNvPr>
          <p:cNvSpPr>
            <a:spLocks noGrp="1"/>
          </p:cNvSpPr>
          <p:nvPr>
            <p:ph type="dt" sz="half" idx="10"/>
          </p:nvPr>
        </p:nvSpPr>
        <p:spPr/>
        <p:txBody>
          <a:bodyPr/>
          <a:lstStyle/>
          <a:p>
            <a:fld id="{5359BB24-F3A4-B146-BA37-79CE21B7EADD}" type="datetimeFigureOut">
              <a:rPr lang="en-US" smtClean="0"/>
              <a:t>2/12/2022</a:t>
            </a:fld>
            <a:endParaRPr lang="en-US"/>
          </a:p>
        </p:txBody>
      </p:sp>
      <p:sp>
        <p:nvSpPr>
          <p:cNvPr id="5" name="Footer Placeholder 4">
            <a:extLst>
              <a:ext uri="{FF2B5EF4-FFF2-40B4-BE49-F238E27FC236}">
                <a16:creationId xmlns:a16="http://schemas.microsoft.com/office/drawing/2014/main" id="{96D4DF2C-A773-6B44-A543-CAD0748CA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BDAD8-5806-8E48-8600-D37CC72623C2}"/>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55111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7A82-BE47-414E-A228-F744BD306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C567E-42A2-D549-B3F6-B911EC9150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0343F8-3B84-644D-87D8-5DD74FA709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B1DDC0-4247-AA4C-A46C-6BAED5CC8751}"/>
              </a:ext>
            </a:extLst>
          </p:cNvPr>
          <p:cNvSpPr>
            <a:spLocks noGrp="1"/>
          </p:cNvSpPr>
          <p:nvPr>
            <p:ph type="dt" sz="half" idx="10"/>
          </p:nvPr>
        </p:nvSpPr>
        <p:spPr/>
        <p:txBody>
          <a:bodyPr/>
          <a:lstStyle/>
          <a:p>
            <a:fld id="{5359BB24-F3A4-B146-BA37-79CE21B7EADD}" type="datetimeFigureOut">
              <a:rPr lang="en-US" smtClean="0"/>
              <a:t>2/12/2022</a:t>
            </a:fld>
            <a:endParaRPr lang="en-US"/>
          </a:p>
        </p:txBody>
      </p:sp>
      <p:sp>
        <p:nvSpPr>
          <p:cNvPr id="6" name="Footer Placeholder 5">
            <a:extLst>
              <a:ext uri="{FF2B5EF4-FFF2-40B4-BE49-F238E27FC236}">
                <a16:creationId xmlns:a16="http://schemas.microsoft.com/office/drawing/2014/main" id="{82DA2719-3058-574C-854A-FA530CA55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72296A-58D0-F440-9B54-7D0363C8C5CE}"/>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273742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61FB-1D01-A04E-B3CA-ABDF0134F2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6F9347-B48B-B84A-92B4-9113EBCB01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489800-AD17-BB49-9B06-B6BD477B50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F98FE4-5E11-FE47-B424-15E5219BE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EF11D9-833B-3341-AB9F-116C025CAD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79D26-00A9-254C-92F2-47C11EC5D81A}"/>
              </a:ext>
            </a:extLst>
          </p:cNvPr>
          <p:cNvSpPr>
            <a:spLocks noGrp="1"/>
          </p:cNvSpPr>
          <p:nvPr>
            <p:ph type="dt" sz="half" idx="10"/>
          </p:nvPr>
        </p:nvSpPr>
        <p:spPr/>
        <p:txBody>
          <a:bodyPr/>
          <a:lstStyle/>
          <a:p>
            <a:fld id="{5359BB24-F3A4-B146-BA37-79CE21B7EADD}" type="datetimeFigureOut">
              <a:rPr lang="en-US" smtClean="0"/>
              <a:t>2/12/2022</a:t>
            </a:fld>
            <a:endParaRPr lang="en-US"/>
          </a:p>
        </p:txBody>
      </p:sp>
      <p:sp>
        <p:nvSpPr>
          <p:cNvPr id="8" name="Footer Placeholder 7">
            <a:extLst>
              <a:ext uri="{FF2B5EF4-FFF2-40B4-BE49-F238E27FC236}">
                <a16:creationId xmlns:a16="http://schemas.microsoft.com/office/drawing/2014/main" id="{CF123B70-6254-284C-816F-CEA9D1BA8A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C2B4F2-E334-CE40-9DAD-4C50467C1F3A}"/>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339161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3DC6-966E-6C4F-901A-4D65CCBDC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4A8D05-1DB0-0F4A-9B15-DDEFFD4F2BC2}"/>
              </a:ext>
            </a:extLst>
          </p:cNvPr>
          <p:cNvSpPr>
            <a:spLocks noGrp="1"/>
          </p:cNvSpPr>
          <p:nvPr>
            <p:ph type="dt" sz="half" idx="10"/>
          </p:nvPr>
        </p:nvSpPr>
        <p:spPr/>
        <p:txBody>
          <a:bodyPr/>
          <a:lstStyle/>
          <a:p>
            <a:fld id="{5359BB24-F3A4-B146-BA37-79CE21B7EADD}" type="datetimeFigureOut">
              <a:rPr lang="en-US" smtClean="0"/>
              <a:t>2/12/2022</a:t>
            </a:fld>
            <a:endParaRPr lang="en-US"/>
          </a:p>
        </p:txBody>
      </p:sp>
      <p:sp>
        <p:nvSpPr>
          <p:cNvPr id="4" name="Footer Placeholder 3">
            <a:extLst>
              <a:ext uri="{FF2B5EF4-FFF2-40B4-BE49-F238E27FC236}">
                <a16:creationId xmlns:a16="http://schemas.microsoft.com/office/drawing/2014/main" id="{BD9689F5-222D-3C47-8ADD-65EDDFEE70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0C95AE-B01A-214F-ACAA-987D8639E614}"/>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81399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F13C0-5D3C-7B48-A44D-2383470DB6A3}"/>
              </a:ext>
            </a:extLst>
          </p:cNvPr>
          <p:cNvSpPr>
            <a:spLocks noGrp="1"/>
          </p:cNvSpPr>
          <p:nvPr>
            <p:ph type="dt" sz="half" idx="10"/>
          </p:nvPr>
        </p:nvSpPr>
        <p:spPr/>
        <p:txBody>
          <a:bodyPr/>
          <a:lstStyle/>
          <a:p>
            <a:fld id="{5359BB24-F3A4-B146-BA37-79CE21B7EADD}" type="datetimeFigureOut">
              <a:rPr lang="en-US" smtClean="0"/>
              <a:t>2/12/2022</a:t>
            </a:fld>
            <a:endParaRPr lang="en-US"/>
          </a:p>
        </p:txBody>
      </p:sp>
      <p:sp>
        <p:nvSpPr>
          <p:cNvPr id="3" name="Footer Placeholder 2">
            <a:extLst>
              <a:ext uri="{FF2B5EF4-FFF2-40B4-BE49-F238E27FC236}">
                <a16:creationId xmlns:a16="http://schemas.microsoft.com/office/drawing/2014/main" id="{C192705C-F3C9-2742-9093-4CDF36FE93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A4AAB5-4966-1F47-99B2-6D6F72D7E4EF}"/>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253483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CCC4-E987-584C-9259-4DF8608FF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1E4641-28C4-794F-BA4F-D56BC3C13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993470-8E57-C64F-849D-A08AD161D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53474C-A4B6-1748-83BF-5772A313C2FF}"/>
              </a:ext>
            </a:extLst>
          </p:cNvPr>
          <p:cNvSpPr>
            <a:spLocks noGrp="1"/>
          </p:cNvSpPr>
          <p:nvPr>
            <p:ph type="dt" sz="half" idx="10"/>
          </p:nvPr>
        </p:nvSpPr>
        <p:spPr/>
        <p:txBody>
          <a:bodyPr/>
          <a:lstStyle/>
          <a:p>
            <a:fld id="{5359BB24-F3A4-B146-BA37-79CE21B7EADD}" type="datetimeFigureOut">
              <a:rPr lang="en-US" smtClean="0"/>
              <a:t>2/12/2022</a:t>
            </a:fld>
            <a:endParaRPr lang="en-US"/>
          </a:p>
        </p:txBody>
      </p:sp>
      <p:sp>
        <p:nvSpPr>
          <p:cNvPr id="6" name="Footer Placeholder 5">
            <a:extLst>
              <a:ext uri="{FF2B5EF4-FFF2-40B4-BE49-F238E27FC236}">
                <a16:creationId xmlns:a16="http://schemas.microsoft.com/office/drawing/2014/main" id="{B63498F5-768B-5840-A7AD-D03E66042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7099F-5DF1-7148-93C1-D1D8DB00682F}"/>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83042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DFAB-79CF-FB4C-8FC3-ECA938ED2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55690-B0A0-C944-B10B-5C5000ED8B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ED45C1-657C-4542-8940-71795D987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4A0552-4286-CC4F-95C2-E35D418A5F13}"/>
              </a:ext>
            </a:extLst>
          </p:cNvPr>
          <p:cNvSpPr>
            <a:spLocks noGrp="1"/>
          </p:cNvSpPr>
          <p:nvPr>
            <p:ph type="dt" sz="half" idx="10"/>
          </p:nvPr>
        </p:nvSpPr>
        <p:spPr/>
        <p:txBody>
          <a:bodyPr/>
          <a:lstStyle/>
          <a:p>
            <a:fld id="{5359BB24-F3A4-B146-BA37-79CE21B7EADD}" type="datetimeFigureOut">
              <a:rPr lang="en-US" smtClean="0"/>
              <a:t>2/12/2022</a:t>
            </a:fld>
            <a:endParaRPr lang="en-US"/>
          </a:p>
        </p:txBody>
      </p:sp>
      <p:sp>
        <p:nvSpPr>
          <p:cNvPr id="6" name="Footer Placeholder 5">
            <a:extLst>
              <a:ext uri="{FF2B5EF4-FFF2-40B4-BE49-F238E27FC236}">
                <a16:creationId xmlns:a16="http://schemas.microsoft.com/office/drawing/2014/main" id="{AB6D86D3-BE19-EE4C-89D1-5355C8672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1DE70-32A7-1942-B7CB-71487901FAE6}"/>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20334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2F256-A531-CD40-A8FD-2A8F29D2D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28EABA-6883-EB44-9B21-C96961303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11EC4-7222-084E-B135-ABC7157550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9BB24-F3A4-B146-BA37-79CE21B7EADD}" type="datetimeFigureOut">
              <a:rPr lang="en-US" smtClean="0"/>
              <a:t>2/12/2022</a:t>
            </a:fld>
            <a:endParaRPr lang="en-US"/>
          </a:p>
        </p:txBody>
      </p:sp>
      <p:sp>
        <p:nvSpPr>
          <p:cNvPr id="5" name="Footer Placeholder 4">
            <a:extLst>
              <a:ext uri="{FF2B5EF4-FFF2-40B4-BE49-F238E27FC236}">
                <a16:creationId xmlns:a16="http://schemas.microsoft.com/office/drawing/2014/main" id="{9B27F556-4659-0A4B-B365-F38681DA7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58A9C0-2286-084E-8069-8075E2972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ADD98-9938-1545-8BD9-BF1FE7C267F0}" type="slidenum">
              <a:rPr lang="en-US" smtClean="0"/>
              <a:t>‹#›</a:t>
            </a:fld>
            <a:endParaRPr lang="en-US"/>
          </a:p>
        </p:txBody>
      </p:sp>
    </p:spTree>
    <p:extLst>
      <p:ext uri="{BB962C8B-B14F-4D97-AF65-F5344CB8AC3E}">
        <p14:creationId xmlns:p14="http://schemas.microsoft.com/office/powerpoint/2010/main" val="64744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nglish.ox.ac.uk/what-we-look-for-undergraduat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dmissionstesting.org/for-test-takers/elat/about-ela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ox.ac.uk/admissions/undergraduate" TargetMode="External"/><Relationship Id="rId2" Type="http://schemas.openxmlformats.org/officeDocument/2006/relationships/hyperlink" Target="https://www.english.ox.ac.uk/prospective-undergraduates/admission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ox.ac.uk/admissions/undergraduate/increasing-access/opportunity-oxford"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ox.ac.uk/admissions/undergraduate/increasing-access/foundation-oxfor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0E473CB4-F22A-4FFA-AD74-848AFF2C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a:extLst>
              <a:ext uri="{FF2B5EF4-FFF2-40B4-BE49-F238E27FC236}">
                <a16:creationId xmlns:a16="http://schemas.microsoft.com/office/drawing/2014/main" id="{FFFD28B7-CC22-4615-B487-71F011040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Rectangle 8">
            <a:extLst>
              <a:ext uri="{FF2B5EF4-FFF2-40B4-BE49-F238E27FC236}">
                <a16:creationId xmlns:a16="http://schemas.microsoft.com/office/drawing/2014/main" id="{712E4DE6-A2E5-4786-B1B9-795E13D12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
            <a:extLst>
              <a:ext uri="{FF2B5EF4-FFF2-40B4-BE49-F238E27FC236}">
                <a16:creationId xmlns:a16="http://schemas.microsoft.com/office/drawing/2014/main" id="{176DEB1C-09CA-478A-AEEF-963E89897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Rectangle 8">
            <a:extLst>
              <a:ext uri="{FF2B5EF4-FFF2-40B4-BE49-F238E27FC236}">
                <a16:creationId xmlns:a16="http://schemas.microsoft.com/office/drawing/2014/main" id="{28861D55-9A89-4552-8E10-2201E1991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644382"/>
            <a:ext cx="10734055"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1628328" y="3269181"/>
            <a:ext cx="9561370" cy="1344286"/>
          </a:xfrm>
        </p:spPr>
        <p:txBody>
          <a:bodyPr>
            <a:normAutofit/>
          </a:bodyPr>
          <a:lstStyle/>
          <a:p>
            <a:pPr algn="l"/>
            <a:r>
              <a:rPr lang="en-GB" sz="3000" dirty="0">
                <a:solidFill>
                  <a:srgbClr val="FFFFFF"/>
                </a:solidFill>
                <a:latin typeface="Gill Sans MT"/>
              </a:rPr>
              <a:t>ADMISSIONS </a:t>
            </a:r>
            <a:br>
              <a:rPr lang="en-GB" sz="3000" dirty="0">
                <a:latin typeface="Gill Sans MT" panose="020B0502020104020203" pitchFamily="34" charset="0"/>
              </a:rPr>
            </a:br>
            <a:r>
              <a:rPr lang="en-GB" sz="3000" dirty="0">
                <a:solidFill>
                  <a:srgbClr val="FFFFFF"/>
                </a:solidFill>
                <a:latin typeface="Gill Sans MT"/>
              </a:rPr>
              <a:t>ENGLISH LANGAUAGE AND LITERATURE</a:t>
            </a:r>
          </a:p>
        </p:txBody>
      </p:sp>
      <p:sp>
        <p:nvSpPr>
          <p:cNvPr id="3" name="Subtitle 2"/>
          <p:cNvSpPr>
            <a:spLocks noGrp="1"/>
          </p:cNvSpPr>
          <p:nvPr>
            <p:ph type="subTitle" idx="1"/>
          </p:nvPr>
        </p:nvSpPr>
        <p:spPr>
          <a:xfrm>
            <a:off x="1589745" y="4691750"/>
            <a:ext cx="7107303" cy="511101"/>
          </a:xfrm>
        </p:spPr>
        <p:txBody>
          <a:bodyPr vert="horz" lIns="91440" tIns="45720" rIns="91440" bIns="45720" rtlCol="0" anchor="t">
            <a:noAutofit/>
          </a:bodyPr>
          <a:lstStyle/>
          <a:p>
            <a:pPr algn="l">
              <a:spcBef>
                <a:spcPts val="0"/>
              </a:spcBef>
              <a:spcAft>
                <a:spcPts val="600"/>
              </a:spcAft>
            </a:pPr>
            <a:r>
              <a:rPr lang="en-GB" sz="1800" dirty="0">
                <a:solidFill>
                  <a:srgbClr val="FFFFFF"/>
                </a:solidFill>
              </a:rPr>
              <a:t>Dr Lynn Robson</a:t>
            </a:r>
            <a:endParaRPr lang="en-GB" sz="1600">
              <a:solidFill>
                <a:srgbClr val="FFFFFF"/>
              </a:solidFill>
              <a:cs typeface="Calibri"/>
            </a:endParaRPr>
          </a:p>
          <a:p>
            <a:pPr algn="l">
              <a:spcBef>
                <a:spcPts val="0"/>
              </a:spcBef>
              <a:spcAft>
                <a:spcPts val="600"/>
              </a:spcAft>
            </a:pPr>
            <a:r>
              <a:rPr lang="en-GB" sz="1800" dirty="0">
                <a:solidFill>
                  <a:srgbClr val="FFFFFF"/>
                </a:solidFill>
              </a:rPr>
              <a:t>Director of Undergraduate Admissions</a:t>
            </a:r>
            <a:endParaRPr lang="en-GB" sz="1800" dirty="0">
              <a:solidFill>
                <a:srgbClr val="FFFFFF"/>
              </a:solidFill>
              <a:cs typeface="Calibri"/>
            </a:endParaRPr>
          </a:p>
          <a:p>
            <a:pPr algn="l">
              <a:spcBef>
                <a:spcPts val="0"/>
              </a:spcBef>
              <a:spcAft>
                <a:spcPts val="600"/>
              </a:spcAft>
            </a:pPr>
            <a:r>
              <a:rPr lang="en-GB" sz="1800" dirty="0">
                <a:solidFill>
                  <a:srgbClr val="FFFFFF"/>
                </a:solidFill>
              </a:rPr>
              <a:t>Fellow and Tutor in English, Regent’s Park College </a:t>
            </a:r>
            <a:endParaRPr lang="en-GB" sz="1800" dirty="0">
              <a:solidFill>
                <a:srgbClr val="FFFFFF"/>
              </a:solidFill>
              <a:cs typeface="Calibri"/>
            </a:endParaRPr>
          </a:p>
        </p:txBody>
      </p:sp>
      <p:pic>
        <p:nvPicPr>
          <p:cNvPr id="4" name="Picture 4" descr="A picture containing text, tree, outdoor, house&#10;&#10;Description automatically generated">
            <a:extLst>
              <a:ext uri="{FF2B5EF4-FFF2-40B4-BE49-F238E27FC236}">
                <a16:creationId xmlns:a16="http://schemas.microsoft.com/office/drawing/2014/main" id="{065E675E-0EA1-4DE9-9D96-9D312D6C7A31}"/>
              </a:ext>
            </a:extLst>
          </p:cNvPr>
          <p:cNvPicPr>
            <a:picLocks noChangeAspect="1"/>
          </p:cNvPicPr>
          <p:nvPr/>
        </p:nvPicPr>
        <p:blipFill>
          <a:blip r:embed="rId2"/>
          <a:stretch>
            <a:fillRect/>
          </a:stretch>
        </p:blipFill>
        <p:spPr>
          <a:xfrm>
            <a:off x="1477200" y="1483356"/>
            <a:ext cx="2922997" cy="1644185"/>
          </a:xfrm>
          <a:prstGeom prst="rect">
            <a:avLst/>
          </a:prstGeom>
        </p:spPr>
      </p:pic>
      <p:pic>
        <p:nvPicPr>
          <p:cNvPr id="8" name="Picture 9">
            <a:extLst>
              <a:ext uri="{FF2B5EF4-FFF2-40B4-BE49-F238E27FC236}">
                <a16:creationId xmlns:a16="http://schemas.microsoft.com/office/drawing/2014/main" id="{CF66AA0B-012F-4828-995C-A0DA99F1C672}"/>
              </a:ext>
            </a:extLst>
          </p:cNvPr>
          <p:cNvPicPr>
            <a:picLocks noChangeAspect="1"/>
          </p:cNvPicPr>
          <p:nvPr/>
        </p:nvPicPr>
        <p:blipFill>
          <a:blip r:embed="rId3"/>
          <a:stretch>
            <a:fillRect/>
          </a:stretch>
        </p:blipFill>
        <p:spPr>
          <a:xfrm>
            <a:off x="4723802" y="1331148"/>
            <a:ext cx="2919253" cy="1948601"/>
          </a:xfrm>
          <a:prstGeom prst="rect">
            <a:avLst/>
          </a:prstGeom>
        </p:spPr>
      </p:pic>
      <p:pic>
        <p:nvPicPr>
          <p:cNvPr id="5" name="Picture 7">
            <a:extLst>
              <a:ext uri="{FF2B5EF4-FFF2-40B4-BE49-F238E27FC236}">
                <a16:creationId xmlns:a16="http://schemas.microsoft.com/office/drawing/2014/main" id="{E7180946-1721-447F-BA8E-F4CE710D5075}"/>
              </a:ext>
            </a:extLst>
          </p:cNvPr>
          <p:cNvPicPr>
            <a:picLocks noChangeAspect="1"/>
          </p:cNvPicPr>
          <p:nvPr/>
        </p:nvPicPr>
        <p:blipFill>
          <a:blip r:embed="rId4"/>
          <a:stretch>
            <a:fillRect/>
          </a:stretch>
        </p:blipFill>
        <p:spPr>
          <a:xfrm>
            <a:off x="7966659" y="1331148"/>
            <a:ext cx="2919253" cy="1948601"/>
          </a:xfrm>
          <a:prstGeom prst="rect">
            <a:avLst/>
          </a:prstGeom>
        </p:spPr>
      </p:pic>
      <p:sp>
        <p:nvSpPr>
          <p:cNvPr id="6"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695459" y="612739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641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60AA6170-09D2-C14B-AE39-700442ECD94A}"/>
              </a:ext>
            </a:extLst>
          </p:cNvPr>
          <p:cNvSpPr txBox="1">
            <a:spLocks noChangeArrowheads="1"/>
          </p:cNvSpPr>
          <p:nvPr/>
        </p:nvSpPr>
        <p:spPr bwMode="auto">
          <a:xfrm>
            <a:off x="1774826" y="476250"/>
            <a:ext cx="1857375" cy="1938992"/>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endParaRPr lang="en-GB" altLang="en-US" sz="2000" b="1" dirty="0">
              <a:solidFill>
                <a:schemeClr val="bg1"/>
              </a:solidFill>
              <a:latin typeface="+mn-lt"/>
            </a:endParaRPr>
          </a:p>
          <a:p>
            <a:pPr algn="ctr" eaLnBrk="1" hangingPunct="1">
              <a:lnSpc>
                <a:spcPct val="100000"/>
              </a:lnSpc>
              <a:spcBef>
                <a:spcPct val="50000"/>
              </a:spcBef>
              <a:buClrTx/>
              <a:buSzTx/>
              <a:buFontTx/>
              <a:buNone/>
              <a:defRPr/>
            </a:pPr>
            <a:r>
              <a:rPr lang="en-GB" altLang="en-US" sz="2000" b="1" dirty="0">
                <a:solidFill>
                  <a:schemeClr val="bg1"/>
                </a:solidFill>
                <a:latin typeface="+mn-lt"/>
              </a:rPr>
              <a:t>Choose</a:t>
            </a:r>
            <a:r>
              <a:rPr lang="en-GB" altLang="en-US" sz="2000" b="1" dirty="0">
                <a:latin typeface="+mn-lt"/>
              </a:rPr>
              <a:t> </a:t>
            </a:r>
            <a:r>
              <a:rPr lang="en-GB" altLang="en-US" sz="2000" b="1" dirty="0">
                <a:solidFill>
                  <a:schemeClr val="bg1"/>
                </a:solidFill>
                <a:latin typeface="+mn-lt"/>
              </a:rPr>
              <a:t>course (and college, if you wish)</a:t>
            </a:r>
          </a:p>
          <a:p>
            <a:pPr algn="ctr" eaLnBrk="1" hangingPunct="1">
              <a:lnSpc>
                <a:spcPct val="100000"/>
              </a:lnSpc>
              <a:spcBef>
                <a:spcPct val="50000"/>
              </a:spcBef>
              <a:buClrTx/>
              <a:buSzTx/>
              <a:buFontTx/>
              <a:buNone/>
              <a:defRPr/>
            </a:pPr>
            <a:endParaRPr lang="en-GB" altLang="en-US" sz="2000" b="1" dirty="0">
              <a:solidFill>
                <a:schemeClr val="bg1"/>
              </a:solidFill>
              <a:latin typeface="+mn-lt"/>
            </a:endParaRPr>
          </a:p>
        </p:txBody>
      </p:sp>
      <p:sp>
        <p:nvSpPr>
          <p:cNvPr id="17411" name="Text Box 4">
            <a:extLst>
              <a:ext uri="{FF2B5EF4-FFF2-40B4-BE49-F238E27FC236}">
                <a16:creationId xmlns:a16="http://schemas.microsoft.com/office/drawing/2014/main" id="{2CEF86EE-63F2-C74F-9259-811B62DD8795}"/>
              </a:ext>
            </a:extLst>
          </p:cNvPr>
          <p:cNvSpPr txBox="1">
            <a:spLocks noChangeArrowheads="1"/>
          </p:cNvSpPr>
          <p:nvPr/>
        </p:nvSpPr>
        <p:spPr bwMode="auto">
          <a:xfrm>
            <a:off x="4164014" y="488950"/>
            <a:ext cx="1931987" cy="1631950"/>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endParaRPr lang="en-GB" altLang="en-US" sz="2000" b="1" dirty="0">
              <a:solidFill>
                <a:schemeClr val="bg1"/>
              </a:solidFill>
              <a:latin typeface="+mn-lt"/>
            </a:endParaRPr>
          </a:p>
          <a:p>
            <a:pPr algn="ctr" eaLnBrk="1" hangingPunct="1">
              <a:lnSpc>
                <a:spcPct val="100000"/>
              </a:lnSpc>
              <a:spcBef>
                <a:spcPct val="50000"/>
              </a:spcBef>
              <a:buClrTx/>
              <a:buSzTx/>
              <a:buFontTx/>
              <a:buNone/>
              <a:defRPr/>
            </a:pPr>
            <a:r>
              <a:rPr lang="en-GB" altLang="en-US" sz="2000" b="1" dirty="0">
                <a:solidFill>
                  <a:schemeClr val="bg1"/>
                </a:solidFill>
                <a:latin typeface="+mn-lt"/>
              </a:rPr>
              <a:t>Start UCAS    </a:t>
            </a:r>
            <a:br>
              <a:rPr lang="en-GB" altLang="en-US" sz="2000" b="1" dirty="0">
                <a:solidFill>
                  <a:schemeClr val="bg1"/>
                </a:solidFill>
                <a:latin typeface="+mn-lt"/>
              </a:rPr>
            </a:br>
            <a:r>
              <a:rPr lang="en-GB" altLang="en-US" sz="2000" b="1" dirty="0">
                <a:solidFill>
                  <a:schemeClr val="bg1"/>
                </a:solidFill>
                <a:latin typeface="+mn-lt"/>
              </a:rPr>
              <a:t>application</a:t>
            </a:r>
          </a:p>
          <a:p>
            <a:pPr algn="ctr" eaLnBrk="1" hangingPunct="1">
              <a:lnSpc>
                <a:spcPct val="100000"/>
              </a:lnSpc>
              <a:spcBef>
                <a:spcPct val="50000"/>
              </a:spcBef>
              <a:buClrTx/>
              <a:buSzTx/>
              <a:buFontTx/>
              <a:buNone/>
              <a:defRPr/>
            </a:pPr>
            <a:endParaRPr lang="en-GB" altLang="en-US" sz="2000" b="1" dirty="0">
              <a:solidFill>
                <a:schemeClr val="bg1"/>
              </a:solidFill>
              <a:latin typeface="+mn-lt"/>
            </a:endParaRPr>
          </a:p>
        </p:txBody>
      </p:sp>
      <p:sp>
        <p:nvSpPr>
          <p:cNvPr id="17412" name="Text Box 5">
            <a:extLst>
              <a:ext uri="{FF2B5EF4-FFF2-40B4-BE49-F238E27FC236}">
                <a16:creationId xmlns:a16="http://schemas.microsoft.com/office/drawing/2014/main" id="{86F27A3E-2C0F-8148-9412-3D69D517BC93}"/>
              </a:ext>
            </a:extLst>
          </p:cNvPr>
          <p:cNvSpPr txBox="1">
            <a:spLocks noChangeArrowheads="1"/>
          </p:cNvSpPr>
          <p:nvPr/>
        </p:nvSpPr>
        <p:spPr bwMode="auto">
          <a:xfrm>
            <a:off x="8688388" y="476250"/>
            <a:ext cx="1854200" cy="1631950"/>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Submit application</a:t>
            </a:r>
          </a:p>
          <a:p>
            <a:pPr algn="ctr" eaLnBrk="1" hangingPunct="1">
              <a:lnSpc>
                <a:spcPct val="100000"/>
              </a:lnSpc>
              <a:spcBef>
                <a:spcPct val="50000"/>
              </a:spcBef>
              <a:buClrTx/>
              <a:buSzTx/>
              <a:buFontTx/>
              <a:buNone/>
              <a:defRPr/>
            </a:pPr>
            <a:r>
              <a:rPr lang="en-GB" altLang="en-US" sz="2000" b="1" dirty="0">
                <a:solidFill>
                  <a:schemeClr val="bg1"/>
                </a:solidFill>
                <a:latin typeface="+mn-lt"/>
              </a:rPr>
              <a:t>By 15 October</a:t>
            </a:r>
          </a:p>
          <a:p>
            <a:pPr algn="ctr" eaLnBrk="1" hangingPunct="1">
              <a:lnSpc>
                <a:spcPct val="100000"/>
              </a:lnSpc>
              <a:spcBef>
                <a:spcPct val="50000"/>
              </a:spcBef>
              <a:buClrTx/>
              <a:buSzTx/>
              <a:buFontTx/>
              <a:buNone/>
              <a:defRPr/>
            </a:pPr>
            <a:endParaRPr lang="en-GB" altLang="en-US" sz="2000" b="1" dirty="0">
              <a:solidFill>
                <a:schemeClr val="bg1"/>
              </a:solidFill>
              <a:latin typeface="+mn-lt"/>
            </a:endParaRPr>
          </a:p>
        </p:txBody>
      </p:sp>
      <p:sp>
        <p:nvSpPr>
          <p:cNvPr id="17413" name="Text Box 6">
            <a:extLst>
              <a:ext uri="{FF2B5EF4-FFF2-40B4-BE49-F238E27FC236}">
                <a16:creationId xmlns:a16="http://schemas.microsoft.com/office/drawing/2014/main" id="{4D8FB936-5C44-644A-9A8C-DC6F225CBE2B}"/>
              </a:ext>
            </a:extLst>
          </p:cNvPr>
          <p:cNvSpPr txBox="1">
            <a:spLocks noChangeArrowheads="1"/>
          </p:cNvSpPr>
          <p:nvPr/>
        </p:nvSpPr>
        <p:spPr bwMode="auto">
          <a:xfrm>
            <a:off x="2254250" y="2741614"/>
            <a:ext cx="1955800" cy="708025"/>
          </a:xfrm>
          <a:prstGeom prst="rect">
            <a:avLst/>
          </a:prstGeom>
          <a:solidFill>
            <a:srgbClr val="CCCC00"/>
          </a:solidFill>
          <a:ln>
            <a:solidFill>
              <a:srgbClr val="CCCC00"/>
            </a:solidFill>
          </a:ln>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Result of application</a:t>
            </a:r>
          </a:p>
        </p:txBody>
      </p:sp>
      <p:sp>
        <p:nvSpPr>
          <p:cNvPr id="17414" name="Text Box 7">
            <a:extLst>
              <a:ext uri="{FF2B5EF4-FFF2-40B4-BE49-F238E27FC236}">
                <a16:creationId xmlns:a16="http://schemas.microsoft.com/office/drawing/2014/main" id="{D29CD43C-3A5F-9C4B-88CD-210324913EBF}"/>
              </a:ext>
            </a:extLst>
          </p:cNvPr>
          <p:cNvSpPr txBox="1">
            <a:spLocks noChangeArrowheads="1"/>
          </p:cNvSpPr>
          <p:nvPr/>
        </p:nvSpPr>
        <p:spPr bwMode="auto">
          <a:xfrm>
            <a:off x="2282825" y="4505325"/>
            <a:ext cx="2192338" cy="707886"/>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Choose ‘firm’ and ‘insurance’ choices</a:t>
            </a:r>
          </a:p>
        </p:txBody>
      </p:sp>
      <p:sp>
        <p:nvSpPr>
          <p:cNvPr id="17415" name="Text Box 8">
            <a:extLst>
              <a:ext uri="{FF2B5EF4-FFF2-40B4-BE49-F238E27FC236}">
                <a16:creationId xmlns:a16="http://schemas.microsoft.com/office/drawing/2014/main" id="{5EB74F92-6A8A-4643-A12C-D60722109A5E}"/>
              </a:ext>
            </a:extLst>
          </p:cNvPr>
          <p:cNvSpPr txBox="1">
            <a:spLocks noChangeArrowheads="1"/>
          </p:cNvSpPr>
          <p:nvPr/>
        </p:nvSpPr>
        <p:spPr bwMode="auto">
          <a:xfrm>
            <a:off x="5294314" y="4572001"/>
            <a:ext cx="2593975" cy="708025"/>
          </a:xfrm>
          <a:prstGeom prst="rect">
            <a:avLst/>
          </a:prstGeom>
          <a:solidFill>
            <a:srgbClr val="FF6600"/>
          </a:solidFill>
          <a:ln>
            <a:solidFill>
              <a:srgbClr val="FF6600"/>
            </a:solidFill>
          </a:ln>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Exam results/ confirmation</a:t>
            </a:r>
          </a:p>
        </p:txBody>
      </p:sp>
      <p:sp>
        <p:nvSpPr>
          <p:cNvPr id="17416" name="Text Box 9">
            <a:extLst>
              <a:ext uri="{FF2B5EF4-FFF2-40B4-BE49-F238E27FC236}">
                <a16:creationId xmlns:a16="http://schemas.microsoft.com/office/drawing/2014/main" id="{DDCE75E4-B7CE-894B-98A5-FD3313E9850F}"/>
              </a:ext>
            </a:extLst>
          </p:cNvPr>
          <p:cNvSpPr txBox="1">
            <a:spLocks noChangeArrowheads="1"/>
          </p:cNvSpPr>
          <p:nvPr/>
        </p:nvSpPr>
        <p:spPr bwMode="auto">
          <a:xfrm>
            <a:off x="7212013" y="2638426"/>
            <a:ext cx="2089150" cy="708025"/>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Written work / tests </a:t>
            </a:r>
          </a:p>
        </p:txBody>
      </p:sp>
      <p:sp>
        <p:nvSpPr>
          <p:cNvPr id="17417" name="Text Box 10">
            <a:extLst>
              <a:ext uri="{FF2B5EF4-FFF2-40B4-BE49-F238E27FC236}">
                <a16:creationId xmlns:a16="http://schemas.microsoft.com/office/drawing/2014/main" id="{AE4E962B-302A-864C-8821-C7450E7DC24D}"/>
              </a:ext>
            </a:extLst>
          </p:cNvPr>
          <p:cNvSpPr txBox="1">
            <a:spLocks noChangeArrowheads="1"/>
          </p:cNvSpPr>
          <p:nvPr/>
        </p:nvSpPr>
        <p:spPr bwMode="auto">
          <a:xfrm>
            <a:off x="8256588" y="4872038"/>
            <a:ext cx="2087562" cy="400110"/>
          </a:xfrm>
          <a:prstGeom prst="rect">
            <a:avLst/>
          </a:prstGeom>
          <a:solidFill>
            <a:srgbClr val="0021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Start university!</a:t>
            </a:r>
          </a:p>
        </p:txBody>
      </p:sp>
      <p:sp>
        <p:nvSpPr>
          <p:cNvPr id="17418" name="Text Box 13">
            <a:extLst>
              <a:ext uri="{FF2B5EF4-FFF2-40B4-BE49-F238E27FC236}">
                <a16:creationId xmlns:a16="http://schemas.microsoft.com/office/drawing/2014/main" id="{CF29754E-0D22-354C-B78A-2D6C82A29C60}"/>
              </a:ext>
            </a:extLst>
          </p:cNvPr>
          <p:cNvSpPr txBox="1">
            <a:spLocks noChangeArrowheads="1"/>
          </p:cNvSpPr>
          <p:nvPr/>
        </p:nvSpPr>
        <p:spPr bwMode="auto">
          <a:xfrm>
            <a:off x="4872039" y="2433639"/>
            <a:ext cx="1512887" cy="1323975"/>
          </a:xfrm>
          <a:prstGeom prst="rect">
            <a:avLst/>
          </a:prstGeom>
          <a:solidFill>
            <a:srgbClr val="FF6600"/>
          </a:solidFill>
          <a:ln>
            <a:solidFill>
              <a:srgbClr val="FF6600"/>
            </a:solidFill>
          </a:ln>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endParaRPr lang="en-GB" altLang="en-US" sz="2000" b="1" dirty="0">
              <a:solidFill>
                <a:schemeClr val="bg1"/>
              </a:solidFill>
              <a:latin typeface="+mn-lt"/>
            </a:endParaRPr>
          </a:p>
          <a:p>
            <a:pPr algn="ctr" eaLnBrk="1" hangingPunct="1">
              <a:lnSpc>
                <a:spcPct val="100000"/>
              </a:lnSpc>
              <a:spcBef>
                <a:spcPct val="50000"/>
              </a:spcBef>
              <a:buClrTx/>
              <a:buSzTx/>
              <a:buFontTx/>
              <a:buNone/>
              <a:defRPr/>
            </a:pPr>
            <a:r>
              <a:rPr lang="en-GB" altLang="en-US" sz="2000" b="1" dirty="0">
                <a:solidFill>
                  <a:schemeClr val="bg1"/>
                </a:solidFill>
                <a:latin typeface="+mn-lt"/>
              </a:rPr>
              <a:t>Interview</a:t>
            </a:r>
          </a:p>
          <a:p>
            <a:pPr algn="ctr" eaLnBrk="1" hangingPunct="1">
              <a:lnSpc>
                <a:spcPct val="100000"/>
              </a:lnSpc>
              <a:spcBef>
                <a:spcPct val="50000"/>
              </a:spcBef>
              <a:buClrTx/>
              <a:buSzTx/>
              <a:buFontTx/>
              <a:buNone/>
              <a:defRPr/>
            </a:pPr>
            <a:r>
              <a:rPr lang="en-GB" altLang="en-US" sz="2000" b="1" dirty="0">
                <a:latin typeface="+mn-lt"/>
              </a:rPr>
              <a:t> </a:t>
            </a:r>
          </a:p>
        </p:txBody>
      </p:sp>
      <p:sp>
        <p:nvSpPr>
          <p:cNvPr id="17419" name="AutoShape 26">
            <a:extLst>
              <a:ext uri="{FF2B5EF4-FFF2-40B4-BE49-F238E27FC236}">
                <a16:creationId xmlns:a16="http://schemas.microsoft.com/office/drawing/2014/main" id="{347F8BFE-2BFD-B942-9D3C-13730BD0F7F7}"/>
              </a:ext>
            </a:extLst>
          </p:cNvPr>
          <p:cNvSpPr>
            <a:spLocks noChangeArrowheads="1"/>
          </p:cNvSpPr>
          <p:nvPr/>
        </p:nvSpPr>
        <p:spPr bwMode="auto">
          <a:xfrm rot="1611420">
            <a:off x="9401176" y="1797051"/>
            <a:ext cx="785813" cy="2043113"/>
          </a:xfrm>
          <a:prstGeom prst="curvedLeftArrow">
            <a:avLst>
              <a:gd name="adj1" fmla="val 41308"/>
              <a:gd name="adj2" fmla="val 94760"/>
              <a:gd name="adj3" fmla="val 33333"/>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eaLnBrk="1" hangingPunct="1">
              <a:lnSpc>
                <a:spcPct val="100000"/>
              </a:lnSpc>
              <a:buClrTx/>
              <a:buSzTx/>
              <a:buFontTx/>
              <a:buNone/>
              <a:defRPr/>
            </a:pPr>
            <a:endParaRPr lang="en-US" altLang="en-US" sz="2000" dirty="0">
              <a:latin typeface="+mn-lt"/>
            </a:endParaRPr>
          </a:p>
        </p:txBody>
      </p:sp>
      <p:sp>
        <p:nvSpPr>
          <p:cNvPr id="17420" name="AutoShape 26">
            <a:extLst>
              <a:ext uri="{FF2B5EF4-FFF2-40B4-BE49-F238E27FC236}">
                <a16:creationId xmlns:a16="http://schemas.microsoft.com/office/drawing/2014/main" id="{690A1FC9-477C-A243-9C4B-2117513FE7C2}"/>
              </a:ext>
            </a:extLst>
          </p:cNvPr>
          <p:cNvSpPr>
            <a:spLocks noChangeArrowheads="1"/>
          </p:cNvSpPr>
          <p:nvPr/>
        </p:nvSpPr>
        <p:spPr bwMode="auto">
          <a:xfrm flipH="1">
            <a:off x="1566863" y="2860676"/>
            <a:ext cx="857250" cy="2365375"/>
          </a:xfrm>
          <a:prstGeom prst="curvedLeftArrow">
            <a:avLst>
              <a:gd name="adj1" fmla="val 41196"/>
              <a:gd name="adj2" fmla="val 94537"/>
              <a:gd name="adj3" fmla="val 33333"/>
            </a:avLst>
          </a:prstGeom>
          <a:solidFill>
            <a:srgbClr val="00214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eaLnBrk="1" hangingPunct="1">
              <a:lnSpc>
                <a:spcPct val="100000"/>
              </a:lnSpc>
              <a:buClrTx/>
              <a:buSzTx/>
              <a:buFontTx/>
              <a:buNone/>
              <a:defRPr/>
            </a:pPr>
            <a:endParaRPr lang="en-US" altLang="en-US" sz="2000" dirty="0">
              <a:latin typeface="+mn-lt"/>
            </a:endParaRPr>
          </a:p>
        </p:txBody>
      </p:sp>
      <p:grpSp>
        <p:nvGrpSpPr>
          <p:cNvPr id="25613" name="Group 9">
            <a:extLst>
              <a:ext uri="{FF2B5EF4-FFF2-40B4-BE49-F238E27FC236}">
                <a16:creationId xmlns:a16="http://schemas.microsoft.com/office/drawing/2014/main" id="{2339DA31-57D4-544F-BC89-C1A9ACCE8A78}"/>
              </a:ext>
            </a:extLst>
          </p:cNvPr>
          <p:cNvGrpSpPr>
            <a:grpSpLocks/>
          </p:cNvGrpSpPr>
          <p:nvPr/>
        </p:nvGrpSpPr>
        <p:grpSpPr bwMode="auto">
          <a:xfrm>
            <a:off x="1524000" y="6092826"/>
            <a:ext cx="9144000" cy="765175"/>
            <a:chOff x="0" y="6093296"/>
            <a:chExt cx="9144000" cy="764704"/>
          </a:xfrm>
        </p:grpSpPr>
        <p:sp>
          <p:nvSpPr>
            <p:cNvPr id="17431" name="Rectangle 6">
              <a:extLst>
                <a:ext uri="{FF2B5EF4-FFF2-40B4-BE49-F238E27FC236}">
                  <a16:creationId xmlns:a16="http://schemas.microsoft.com/office/drawing/2014/main" id="{925A1A33-90BD-264A-9D17-9D2F4FF3EC6E}"/>
                </a:ext>
              </a:extLst>
            </p:cNvPr>
            <p:cNvSpPr>
              <a:spLocks noChangeArrowheads="1"/>
            </p:cNvSpPr>
            <p:nvPr/>
          </p:nvSpPr>
          <p:spPr bwMode="auto">
            <a:xfrm>
              <a:off x="0" y="6093296"/>
              <a:ext cx="9144000" cy="764704"/>
            </a:xfrm>
            <a:prstGeom prst="rect">
              <a:avLst/>
            </a:prstGeom>
            <a:solidFill>
              <a:srgbClr val="002147"/>
            </a:solidFill>
            <a:ln w="9525" algn="ctr">
              <a:solidFill>
                <a:schemeClr val="tx1"/>
              </a:solidFill>
              <a:round/>
              <a:headEnd/>
              <a:tailEnd/>
            </a:ln>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pic>
          <p:nvPicPr>
            <p:cNvPr id="25624" name="Picture 2" descr="G:\Student Recruitment\Photographs\LOGO for web\brand marks for web\ox_brand1_rev_rect.gif">
              <a:extLst>
                <a:ext uri="{FF2B5EF4-FFF2-40B4-BE49-F238E27FC236}">
                  <a16:creationId xmlns:a16="http://schemas.microsoft.com/office/drawing/2014/main" id="{F5AEDF8D-A496-EC49-98A8-F8807D024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165304"/>
              <a:ext cx="2016224" cy="62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22" name="TextBox 2">
            <a:extLst>
              <a:ext uri="{FF2B5EF4-FFF2-40B4-BE49-F238E27FC236}">
                <a16:creationId xmlns:a16="http://schemas.microsoft.com/office/drawing/2014/main" id="{2C2D0C30-C66D-6C47-B55C-64FE86DC12CC}"/>
              </a:ext>
            </a:extLst>
          </p:cNvPr>
          <p:cNvSpPr txBox="1">
            <a:spLocks noChangeArrowheads="1"/>
          </p:cNvSpPr>
          <p:nvPr/>
        </p:nvSpPr>
        <p:spPr bwMode="auto">
          <a:xfrm>
            <a:off x="6384926" y="476251"/>
            <a:ext cx="1833563" cy="13239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endParaRPr lang="en-GB" altLang="en-US" sz="2000" b="1" dirty="0">
              <a:solidFill>
                <a:schemeClr val="bg1"/>
              </a:solidFill>
              <a:latin typeface="+mn-lt"/>
            </a:endParaRPr>
          </a:p>
          <a:p>
            <a:pPr algn="ctr" eaLnBrk="1" hangingPunct="1">
              <a:lnSpc>
                <a:spcPct val="100000"/>
              </a:lnSpc>
              <a:buClrTx/>
              <a:buSzTx/>
              <a:buFontTx/>
              <a:buNone/>
              <a:defRPr/>
            </a:pPr>
            <a:r>
              <a:rPr lang="en-GB" altLang="en-US" sz="2000" b="1" dirty="0">
                <a:solidFill>
                  <a:schemeClr val="bg1"/>
                </a:solidFill>
                <a:latin typeface="+mn-lt"/>
              </a:rPr>
              <a:t>Test</a:t>
            </a:r>
          </a:p>
          <a:p>
            <a:pPr algn="ctr" eaLnBrk="1" hangingPunct="1">
              <a:lnSpc>
                <a:spcPct val="100000"/>
              </a:lnSpc>
              <a:buClrTx/>
              <a:buSzTx/>
              <a:buFontTx/>
              <a:buNone/>
              <a:defRPr/>
            </a:pPr>
            <a:r>
              <a:rPr lang="en-GB" altLang="en-US" sz="2000" b="1" dirty="0">
                <a:solidFill>
                  <a:schemeClr val="bg1"/>
                </a:solidFill>
                <a:latin typeface="+mn-lt"/>
              </a:rPr>
              <a:t>registration</a:t>
            </a:r>
          </a:p>
          <a:p>
            <a:pPr algn="ctr" eaLnBrk="1" hangingPunct="1">
              <a:lnSpc>
                <a:spcPct val="100000"/>
              </a:lnSpc>
              <a:buClrTx/>
              <a:buSzTx/>
              <a:buFontTx/>
              <a:buNone/>
              <a:defRPr/>
            </a:pPr>
            <a:endParaRPr lang="en-GB" altLang="en-US" sz="2000" dirty="0">
              <a:latin typeface="+mn-lt"/>
            </a:endParaRPr>
          </a:p>
        </p:txBody>
      </p:sp>
      <p:sp>
        <p:nvSpPr>
          <p:cNvPr id="4" name="Right Arrow 3">
            <a:extLst>
              <a:ext uri="{FF2B5EF4-FFF2-40B4-BE49-F238E27FC236}">
                <a16:creationId xmlns:a16="http://schemas.microsoft.com/office/drawing/2014/main" id="{4DA069B4-6D35-D94B-A56F-929B54AD420B}"/>
              </a:ext>
            </a:extLst>
          </p:cNvPr>
          <p:cNvSpPr/>
          <p:nvPr/>
        </p:nvSpPr>
        <p:spPr bwMode="auto">
          <a:xfrm>
            <a:off x="3503614" y="833439"/>
            <a:ext cx="877887" cy="485775"/>
          </a:xfrm>
          <a:prstGeom prst="rightArrow">
            <a:avLst/>
          </a:prstGeom>
          <a:solidFill>
            <a:schemeClr val="accent6">
              <a:lumMod val="75000"/>
            </a:schemeClr>
          </a:solidFill>
          <a:ln w="9525" cap="flat" cmpd="sng" algn="ctr">
            <a:noFill/>
            <a:prstDash val="solid"/>
            <a:round/>
            <a:headEnd type="none" w="med" len="med"/>
            <a:tailEnd type="none" w="med" len="med"/>
          </a:ln>
          <a:effectLst/>
        </p:spPr>
        <p:txBody>
          <a:bodyPr/>
          <a:lstStyle/>
          <a:p>
            <a:pPr>
              <a:defRPr/>
            </a:pPr>
            <a:endParaRPr lang="en-GB" sz="2000" dirty="0">
              <a:ea typeface="ＭＳ Ｐゴシック" pitchFamily="1" charset="-128"/>
            </a:endParaRPr>
          </a:p>
        </p:txBody>
      </p:sp>
      <p:sp>
        <p:nvSpPr>
          <p:cNvPr id="17424" name="Right Arrow 4">
            <a:extLst>
              <a:ext uri="{FF2B5EF4-FFF2-40B4-BE49-F238E27FC236}">
                <a16:creationId xmlns:a16="http://schemas.microsoft.com/office/drawing/2014/main" id="{588B2329-DC8E-2645-B907-18BF9C3C6E23}"/>
              </a:ext>
            </a:extLst>
          </p:cNvPr>
          <p:cNvSpPr>
            <a:spLocks noChangeArrowheads="1"/>
          </p:cNvSpPr>
          <p:nvPr/>
        </p:nvSpPr>
        <p:spPr bwMode="auto">
          <a:xfrm>
            <a:off x="6054726" y="881064"/>
            <a:ext cx="576263" cy="484187"/>
          </a:xfrm>
          <a:prstGeom prst="rightArrow">
            <a:avLst>
              <a:gd name="adj1" fmla="val 50000"/>
              <a:gd name="adj2" fmla="val 50031"/>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5" name="Right Arrow 6">
            <a:extLst>
              <a:ext uri="{FF2B5EF4-FFF2-40B4-BE49-F238E27FC236}">
                <a16:creationId xmlns:a16="http://schemas.microsoft.com/office/drawing/2014/main" id="{F08E061C-9C1B-FB46-8931-15B79FF573BB}"/>
              </a:ext>
            </a:extLst>
          </p:cNvPr>
          <p:cNvSpPr>
            <a:spLocks noChangeArrowheads="1"/>
          </p:cNvSpPr>
          <p:nvPr/>
        </p:nvSpPr>
        <p:spPr bwMode="auto">
          <a:xfrm>
            <a:off x="8040688" y="900114"/>
            <a:ext cx="792162" cy="484187"/>
          </a:xfrm>
          <a:prstGeom prst="rightArrow">
            <a:avLst>
              <a:gd name="adj1" fmla="val 50000"/>
              <a:gd name="adj2" fmla="val 50029"/>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6" name="Left Arrow 7">
            <a:extLst>
              <a:ext uri="{FF2B5EF4-FFF2-40B4-BE49-F238E27FC236}">
                <a16:creationId xmlns:a16="http://schemas.microsoft.com/office/drawing/2014/main" id="{AD3B3DF1-E157-F944-B241-48493F7A4FB5}"/>
              </a:ext>
            </a:extLst>
          </p:cNvPr>
          <p:cNvSpPr>
            <a:spLocks noChangeArrowheads="1"/>
          </p:cNvSpPr>
          <p:nvPr/>
        </p:nvSpPr>
        <p:spPr bwMode="auto">
          <a:xfrm>
            <a:off x="6342063" y="2895600"/>
            <a:ext cx="977900" cy="484188"/>
          </a:xfrm>
          <a:prstGeom prst="leftArrow">
            <a:avLst>
              <a:gd name="adj1" fmla="val 50000"/>
              <a:gd name="adj2" fmla="val 50024"/>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7" name="Left Arrow 8">
            <a:extLst>
              <a:ext uri="{FF2B5EF4-FFF2-40B4-BE49-F238E27FC236}">
                <a16:creationId xmlns:a16="http://schemas.microsoft.com/office/drawing/2014/main" id="{1A04373A-B9FE-1148-A21F-C1F4816CFAD5}"/>
              </a:ext>
            </a:extLst>
          </p:cNvPr>
          <p:cNvSpPr>
            <a:spLocks noChangeArrowheads="1"/>
          </p:cNvSpPr>
          <p:nvPr/>
        </p:nvSpPr>
        <p:spPr bwMode="auto">
          <a:xfrm>
            <a:off x="3992563" y="2894014"/>
            <a:ext cx="977900" cy="484187"/>
          </a:xfrm>
          <a:prstGeom prst="leftArrow">
            <a:avLst>
              <a:gd name="adj1" fmla="val 50000"/>
              <a:gd name="adj2" fmla="val 50024"/>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8" name="Right Arrow 9">
            <a:extLst>
              <a:ext uri="{FF2B5EF4-FFF2-40B4-BE49-F238E27FC236}">
                <a16:creationId xmlns:a16="http://schemas.microsoft.com/office/drawing/2014/main" id="{27159EA3-763F-C549-B4B0-A2D75A3A774E}"/>
              </a:ext>
            </a:extLst>
          </p:cNvPr>
          <p:cNvSpPr>
            <a:spLocks noChangeArrowheads="1"/>
          </p:cNvSpPr>
          <p:nvPr/>
        </p:nvSpPr>
        <p:spPr bwMode="auto">
          <a:xfrm>
            <a:off x="4394200" y="4787901"/>
            <a:ext cx="979488" cy="485775"/>
          </a:xfrm>
          <a:prstGeom prst="rightArrow">
            <a:avLst>
              <a:gd name="adj1" fmla="val 50000"/>
              <a:gd name="adj2" fmla="val 49942"/>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9" name="Curved Down Arrow 10">
            <a:extLst>
              <a:ext uri="{FF2B5EF4-FFF2-40B4-BE49-F238E27FC236}">
                <a16:creationId xmlns:a16="http://schemas.microsoft.com/office/drawing/2014/main" id="{4DFE90E8-1C4F-AF44-96AA-418393C85121}"/>
              </a:ext>
            </a:extLst>
          </p:cNvPr>
          <p:cNvSpPr>
            <a:spLocks noChangeArrowheads="1"/>
          </p:cNvSpPr>
          <p:nvPr/>
        </p:nvSpPr>
        <p:spPr bwMode="auto">
          <a:xfrm>
            <a:off x="7615238" y="3802064"/>
            <a:ext cx="2000250" cy="935037"/>
          </a:xfrm>
          <a:prstGeom prst="curvedDownArrow">
            <a:avLst>
              <a:gd name="adj1" fmla="val 25037"/>
              <a:gd name="adj2" fmla="val 50074"/>
              <a:gd name="adj3" fmla="val 25000"/>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30" name="TextBox 21">
            <a:extLst>
              <a:ext uri="{FF2B5EF4-FFF2-40B4-BE49-F238E27FC236}">
                <a16:creationId xmlns:a16="http://schemas.microsoft.com/office/drawing/2014/main" id="{1AD4D354-8A5B-7544-9AD3-169845163D84}"/>
              </a:ext>
            </a:extLst>
          </p:cNvPr>
          <p:cNvSpPr txBox="1">
            <a:spLocks noChangeArrowheads="1"/>
          </p:cNvSpPr>
          <p:nvPr/>
        </p:nvSpPr>
        <p:spPr bwMode="auto">
          <a:xfrm>
            <a:off x="3941763" y="6186489"/>
            <a:ext cx="6475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eaLnBrk="1" hangingPunct="1">
              <a:lnSpc>
                <a:spcPct val="100000"/>
              </a:lnSpc>
              <a:buClrTx/>
              <a:buSzTx/>
              <a:buFontTx/>
              <a:buNone/>
              <a:defRPr/>
            </a:pPr>
            <a:r>
              <a:rPr lang="en-GB" altLang="en-US" sz="2800" dirty="0">
                <a:solidFill>
                  <a:schemeClr val="bg1"/>
                </a:solidFill>
                <a:latin typeface="+mn-lt"/>
              </a:rPr>
              <a:t>www.ucas.com        www.ox.ac.uk/apply</a:t>
            </a:r>
          </a:p>
        </p:txBody>
      </p:sp>
    </p:spTree>
    <p:extLst>
      <p:ext uri="{BB962C8B-B14F-4D97-AF65-F5344CB8AC3E}">
        <p14:creationId xmlns:p14="http://schemas.microsoft.com/office/powerpoint/2010/main" val="39261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42B2A53-FFFA-3A49-8A9D-1BD4397DC102}"/>
              </a:ext>
            </a:extLst>
          </p:cNvPr>
          <p:cNvSpPr>
            <a:spLocks noGrp="1"/>
          </p:cNvSpPr>
          <p:nvPr>
            <p:ph type="title"/>
          </p:nvPr>
        </p:nvSpPr>
        <p:spPr>
          <a:xfrm>
            <a:off x="1098468" y="885651"/>
            <a:ext cx="3229803" cy="4624603"/>
          </a:xfrm>
        </p:spPr>
        <p:txBody>
          <a:bodyPr>
            <a:normAutofit/>
          </a:bodyPr>
          <a:lstStyle/>
          <a:p>
            <a:r>
              <a:rPr lang="en-US" sz="4100">
                <a:solidFill>
                  <a:srgbClr val="FFFFFF"/>
                </a:solidFill>
              </a:rPr>
              <a:t>Qualifications</a:t>
            </a:r>
          </a:p>
        </p:txBody>
      </p:sp>
      <p:sp>
        <p:nvSpPr>
          <p:cNvPr id="3" name="Content Placeholder 2">
            <a:extLst>
              <a:ext uri="{FF2B5EF4-FFF2-40B4-BE49-F238E27FC236}">
                <a16:creationId xmlns:a16="http://schemas.microsoft.com/office/drawing/2014/main" id="{35664F6B-FF8C-E348-AF10-88EA218FE383}"/>
              </a:ext>
            </a:extLst>
          </p:cNvPr>
          <p:cNvSpPr>
            <a:spLocks noGrp="1"/>
          </p:cNvSpPr>
          <p:nvPr>
            <p:ph idx="1"/>
          </p:nvPr>
        </p:nvSpPr>
        <p:spPr>
          <a:xfrm>
            <a:off x="4978708" y="885651"/>
            <a:ext cx="6525220" cy="4616849"/>
          </a:xfrm>
        </p:spPr>
        <p:txBody>
          <a:bodyPr anchor="ctr">
            <a:normAutofit/>
          </a:bodyPr>
          <a:lstStyle/>
          <a:p>
            <a:r>
              <a:rPr lang="en-US" sz="2400"/>
              <a:t>A level: AAA including English Literature, or English Language and Literature</a:t>
            </a:r>
          </a:p>
          <a:p>
            <a:r>
              <a:rPr lang="en-US" sz="2400"/>
              <a:t>IB: 38 with 666 at Higher Level, inc. English Literature</a:t>
            </a:r>
          </a:p>
          <a:p>
            <a:r>
              <a:rPr lang="en-US" sz="2400"/>
              <a:t>Pre-U: D3, D3, D3 inc. English Literature</a:t>
            </a:r>
          </a:p>
          <a:p>
            <a:r>
              <a:rPr lang="en-US" sz="2400"/>
              <a:t>Scottish Highers: AAAAB Highers supplemented with AA Advanced Highers, inc. English Literature</a:t>
            </a:r>
          </a:p>
          <a:p>
            <a:endParaRPr lang="en-US" sz="2400"/>
          </a:p>
          <a:p>
            <a:endParaRPr lang="en-US" sz="2400"/>
          </a:p>
          <a:p>
            <a:pPr marL="0" indent="0">
              <a:buNone/>
            </a:pPr>
            <a:endParaRPr lang="en-US" sz="2400"/>
          </a:p>
        </p:txBody>
      </p:sp>
    </p:spTree>
    <p:extLst>
      <p:ext uri="{BB962C8B-B14F-4D97-AF65-F5344CB8AC3E}">
        <p14:creationId xmlns:p14="http://schemas.microsoft.com/office/powerpoint/2010/main" val="87889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00B0F75-81F6-3043-BFB7-6F61AA076214}"/>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Application</a:t>
            </a:r>
            <a:br>
              <a:rPr lang="en-US" dirty="0">
                <a:solidFill>
                  <a:srgbClr val="FFFFFF"/>
                </a:solidFill>
              </a:rPr>
            </a:br>
            <a:r>
              <a:rPr lang="en-US" dirty="0">
                <a:solidFill>
                  <a:srgbClr val="FFFFFF"/>
                </a:solidFill>
              </a:rPr>
              <a:t>elements</a:t>
            </a:r>
            <a:br>
              <a:rPr lang="en-US"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8E302519-8F8F-D046-90B1-EC3D29DF4A8B}"/>
              </a:ext>
            </a:extLst>
          </p:cNvPr>
          <p:cNvSpPr>
            <a:spLocks noGrp="1"/>
          </p:cNvSpPr>
          <p:nvPr>
            <p:ph idx="1"/>
          </p:nvPr>
        </p:nvSpPr>
        <p:spPr>
          <a:xfrm>
            <a:off x="4978708" y="885651"/>
            <a:ext cx="6525220" cy="4616849"/>
          </a:xfrm>
        </p:spPr>
        <p:txBody>
          <a:bodyPr anchor="ctr">
            <a:normAutofit/>
          </a:bodyPr>
          <a:lstStyle/>
          <a:p>
            <a:r>
              <a:rPr lang="en-US" dirty="0"/>
              <a:t>UCAS form</a:t>
            </a:r>
            <a:endParaRPr lang="en-US" dirty="0">
              <a:cs typeface="Calibri"/>
            </a:endParaRPr>
          </a:p>
          <a:p>
            <a:r>
              <a:rPr lang="en-US" dirty="0"/>
              <a:t>Written work</a:t>
            </a:r>
            <a:endParaRPr lang="en-US" dirty="0">
              <a:cs typeface="Calibri"/>
            </a:endParaRPr>
          </a:p>
          <a:p>
            <a:r>
              <a:rPr lang="en-US" dirty="0"/>
              <a:t>ELAT</a:t>
            </a:r>
            <a:endParaRPr lang="en-US" dirty="0">
              <a:cs typeface="Calibri"/>
            </a:endParaRPr>
          </a:p>
          <a:p>
            <a:r>
              <a:rPr lang="en-US" dirty="0"/>
              <a:t>Interview</a:t>
            </a:r>
            <a:endParaRPr lang="en-US" dirty="0">
              <a:cs typeface="Calibri"/>
            </a:endParaRPr>
          </a:p>
          <a:p>
            <a:pPr marL="0" indent="0">
              <a:buNone/>
            </a:pPr>
            <a:r>
              <a:rPr lang="en-US" dirty="0">
                <a:hlinkClick r:id="rId2"/>
              </a:rPr>
              <a:t>https://www.english.ox.ac.uk/what-we-look-for-undergraduate</a:t>
            </a: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187192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8">
            <a:extLst>
              <a:ext uri="{FF2B5EF4-FFF2-40B4-BE49-F238E27FC236}">
                <a16:creationId xmlns:a16="http://schemas.microsoft.com/office/drawing/2014/main" id="{4501C884-4539-A640-ADEF-904CF20495E9}"/>
              </a:ext>
            </a:extLst>
          </p:cNvPr>
          <p:cNvGrpSpPr>
            <a:grpSpLocks/>
          </p:cNvGrpSpPr>
          <p:nvPr/>
        </p:nvGrpSpPr>
        <p:grpSpPr bwMode="auto">
          <a:xfrm>
            <a:off x="1524000" y="6092826"/>
            <a:ext cx="9144000" cy="765175"/>
            <a:chOff x="0" y="6093296"/>
            <a:chExt cx="9144000" cy="764704"/>
          </a:xfrm>
        </p:grpSpPr>
        <p:sp>
          <p:nvSpPr>
            <p:cNvPr id="37892" name="Rectangle 9">
              <a:extLst>
                <a:ext uri="{FF2B5EF4-FFF2-40B4-BE49-F238E27FC236}">
                  <a16:creationId xmlns:a16="http://schemas.microsoft.com/office/drawing/2014/main" id="{9ACB7BD2-204B-2F4B-A57E-A97745FA1637}"/>
                </a:ext>
              </a:extLst>
            </p:cNvPr>
            <p:cNvSpPr>
              <a:spLocks noChangeArrowheads="1"/>
            </p:cNvSpPr>
            <p:nvPr/>
          </p:nvSpPr>
          <p:spPr bwMode="auto">
            <a:xfrm>
              <a:off x="0" y="6093296"/>
              <a:ext cx="9144000" cy="764704"/>
            </a:xfrm>
            <a:prstGeom prst="rect">
              <a:avLst/>
            </a:prstGeom>
            <a:solidFill>
              <a:srgbClr val="002147"/>
            </a:solidFill>
            <a:ln w="9525" algn="ctr">
              <a:solidFill>
                <a:schemeClr val="tx1"/>
              </a:solidFill>
              <a:round/>
              <a:headEnd/>
              <a:tailEnd/>
            </a:ln>
          </p:spPr>
          <p:txBody>
            <a:bodyPr/>
            <a:lstStyle>
              <a:lvl1pPr>
                <a:lnSpc>
                  <a:spcPts val="2400"/>
                </a:lnSpc>
                <a:buClr>
                  <a:srgbClr val="002147"/>
                </a:buClr>
                <a:buSzPct val="80000"/>
                <a:buFont typeface="Wingdings" pitchFamily="2" charset="2"/>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lnSpc>
                  <a:spcPct val="100000"/>
                </a:lnSpc>
                <a:buClrTx/>
                <a:buSzTx/>
                <a:buFontTx/>
                <a:buNone/>
              </a:pPr>
              <a:r>
                <a:rPr lang="en-US" altLang="en-US" sz="3600">
                  <a:solidFill>
                    <a:schemeClr val="bg1"/>
                  </a:solidFill>
                </a:rPr>
                <a:t>            www.ox.ac.uk/outcomes</a:t>
              </a:r>
            </a:p>
          </p:txBody>
        </p:sp>
        <p:pic>
          <p:nvPicPr>
            <p:cNvPr id="37893" name="Picture 2" descr="G:\Student Recruitment\Photographs\LOGO for web\brand marks for web\ox_brand1_rev_rect.gif">
              <a:extLst>
                <a:ext uri="{FF2B5EF4-FFF2-40B4-BE49-F238E27FC236}">
                  <a16:creationId xmlns:a16="http://schemas.microsoft.com/office/drawing/2014/main" id="{70DAF75C-296A-F04B-BAD6-287269B62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165304"/>
              <a:ext cx="2016224" cy="62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 name="Diagram 3">
            <a:extLst>
              <a:ext uri="{FF2B5EF4-FFF2-40B4-BE49-F238E27FC236}">
                <a16:creationId xmlns:a16="http://schemas.microsoft.com/office/drawing/2014/main" id="{4FDD7021-268F-914C-923D-B8DB749015AA}"/>
              </a:ext>
            </a:extLst>
          </p:cNvPr>
          <p:cNvGraphicFramePr/>
          <p:nvPr/>
        </p:nvGraphicFramePr>
        <p:xfrm>
          <a:off x="1991544" y="548680"/>
          <a:ext cx="8280920"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2169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00B0F75-81F6-3043-BFB7-6F61AA076214}"/>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UCAS form</a:t>
            </a:r>
          </a:p>
        </p:txBody>
      </p:sp>
      <p:sp>
        <p:nvSpPr>
          <p:cNvPr id="3" name="Content Placeholder 2">
            <a:extLst>
              <a:ext uri="{FF2B5EF4-FFF2-40B4-BE49-F238E27FC236}">
                <a16:creationId xmlns:a16="http://schemas.microsoft.com/office/drawing/2014/main" id="{8E302519-8F8F-D046-90B1-EC3D29DF4A8B}"/>
              </a:ext>
            </a:extLst>
          </p:cNvPr>
          <p:cNvSpPr>
            <a:spLocks noGrp="1"/>
          </p:cNvSpPr>
          <p:nvPr>
            <p:ph idx="1"/>
          </p:nvPr>
        </p:nvSpPr>
        <p:spPr>
          <a:xfrm>
            <a:off x="4978708" y="885651"/>
            <a:ext cx="6525220" cy="4616849"/>
          </a:xfrm>
        </p:spPr>
        <p:txBody>
          <a:bodyPr anchor="ctr">
            <a:normAutofit/>
          </a:bodyPr>
          <a:lstStyle/>
          <a:p>
            <a:r>
              <a:rPr lang="en-US" dirty="0"/>
              <a:t>October 15</a:t>
            </a:r>
            <a:r>
              <a:rPr lang="en-US" baseline="30000" dirty="0"/>
              <a:t>th</a:t>
            </a:r>
            <a:r>
              <a:rPr lang="en-US" dirty="0"/>
              <a:t> deadline</a:t>
            </a:r>
            <a:endParaRPr lang="en-US" dirty="0">
              <a:cs typeface="Calibri"/>
            </a:endParaRPr>
          </a:p>
          <a:p>
            <a:r>
              <a:rPr lang="en-US" dirty="0"/>
              <a:t>Assessed by tutors in Colleges</a:t>
            </a:r>
            <a:endParaRPr lang="en-US" dirty="0">
              <a:cs typeface="Calibri"/>
            </a:endParaRPr>
          </a:p>
          <a:p>
            <a:r>
              <a:rPr lang="en-US" dirty="0"/>
              <a:t>Does the choice of College matter?</a:t>
            </a:r>
            <a:endParaRPr lang="en-US" dirty="0">
              <a:cs typeface="Calibri"/>
            </a:endParaRPr>
          </a:p>
          <a:p>
            <a:endParaRPr lang="en-US" sz="2400"/>
          </a:p>
        </p:txBody>
      </p:sp>
    </p:spTree>
    <p:extLst>
      <p:ext uri="{BB962C8B-B14F-4D97-AF65-F5344CB8AC3E}">
        <p14:creationId xmlns:p14="http://schemas.microsoft.com/office/powerpoint/2010/main" val="1132017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7263731-9AA9-BB4A-94FE-3441D67C15C0}"/>
              </a:ext>
            </a:extLst>
          </p:cNvPr>
          <p:cNvSpPr>
            <a:spLocks noGrp="1"/>
          </p:cNvSpPr>
          <p:nvPr>
            <p:ph type="title"/>
          </p:nvPr>
        </p:nvSpPr>
        <p:spPr>
          <a:xfrm>
            <a:off x="1047280" y="788894"/>
            <a:ext cx="10306520" cy="880730"/>
          </a:xfrm>
        </p:spPr>
        <p:txBody>
          <a:bodyPr>
            <a:normAutofit/>
          </a:bodyPr>
          <a:lstStyle/>
          <a:p>
            <a:r>
              <a:rPr lang="en-US" sz="4000">
                <a:solidFill>
                  <a:srgbClr val="FFFFFF"/>
                </a:solidFill>
              </a:rPr>
              <a:t>Personal Statement</a:t>
            </a:r>
          </a:p>
        </p:txBody>
      </p:sp>
      <p:graphicFrame>
        <p:nvGraphicFramePr>
          <p:cNvPr id="18" name="Content Placeholder 2">
            <a:extLst>
              <a:ext uri="{FF2B5EF4-FFF2-40B4-BE49-F238E27FC236}">
                <a16:creationId xmlns:a16="http://schemas.microsoft.com/office/drawing/2014/main" id="{A4A75823-11E2-4A5E-A054-C298E6EA9C95}"/>
              </a:ext>
            </a:extLst>
          </p:cNvPr>
          <p:cNvGraphicFramePr>
            <a:graphicFrameLocks noGrp="1"/>
          </p:cNvGraphicFramePr>
          <p:nvPr>
            <p:ph idx="1"/>
            <p:extLst>
              <p:ext uri="{D42A27DB-BD31-4B8C-83A1-F6EECF244321}">
                <p14:modId xmlns:p14="http://schemas.microsoft.com/office/powerpoint/2010/main" val="4170021318"/>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8018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27">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00B0F75-81F6-3043-BFB7-6F61AA076214}"/>
              </a:ext>
            </a:extLst>
          </p:cNvPr>
          <p:cNvSpPr>
            <a:spLocks noGrp="1"/>
          </p:cNvSpPr>
          <p:nvPr>
            <p:ph type="title"/>
          </p:nvPr>
        </p:nvSpPr>
        <p:spPr>
          <a:xfrm>
            <a:off x="1047280" y="788894"/>
            <a:ext cx="10306520" cy="880730"/>
          </a:xfrm>
        </p:spPr>
        <p:txBody>
          <a:bodyPr>
            <a:normAutofit/>
          </a:bodyPr>
          <a:lstStyle/>
          <a:p>
            <a:r>
              <a:rPr lang="en-US" sz="4000">
                <a:solidFill>
                  <a:srgbClr val="FFFFFF"/>
                </a:solidFill>
              </a:rPr>
              <a:t>Reference</a:t>
            </a:r>
          </a:p>
        </p:txBody>
      </p:sp>
      <p:graphicFrame>
        <p:nvGraphicFramePr>
          <p:cNvPr id="34" name="Content Placeholder 2">
            <a:extLst>
              <a:ext uri="{FF2B5EF4-FFF2-40B4-BE49-F238E27FC236}">
                <a16:creationId xmlns:a16="http://schemas.microsoft.com/office/drawing/2014/main" id="{DD57E642-FEC9-461D-BDC9-D57F18CEE73E}"/>
              </a:ext>
            </a:extLst>
          </p:cNvPr>
          <p:cNvGraphicFramePr>
            <a:graphicFrameLocks noGrp="1"/>
          </p:cNvGraphicFramePr>
          <p:nvPr>
            <p:ph idx="1"/>
            <p:extLst>
              <p:ext uri="{D42A27DB-BD31-4B8C-83A1-F6EECF244321}">
                <p14:modId xmlns:p14="http://schemas.microsoft.com/office/powerpoint/2010/main" val="861418981"/>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6304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8B1E363-E9FB-5C4E-8B2B-AA0717F583C2}"/>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Written work</a:t>
            </a:r>
          </a:p>
        </p:txBody>
      </p:sp>
      <p:sp>
        <p:nvSpPr>
          <p:cNvPr id="3" name="Content Placeholder 2">
            <a:extLst>
              <a:ext uri="{FF2B5EF4-FFF2-40B4-BE49-F238E27FC236}">
                <a16:creationId xmlns:a16="http://schemas.microsoft.com/office/drawing/2014/main" id="{3FAFF3C4-446F-ED47-A105-C31E867CB144}"/>
              </a:ext>
            </a:extLst>
          </p:cNvPr>
          <p:cNvSpPr>
            <a:spLocks noGrp="1"/>
          </p:cNvSpPr>
          <p:nvPr>
            <p:ph idx="1"/>
          </p:nvPr>
        </p:nvSpPr>
        <p:spPr>
          <a:xfrm>
            <a:off x="4978708" y="885651"/>
            <a:ext cx="6525220" cy="4616849"/>
          </a:xfrm>
        </p:spPr>
        <p:txBody>
          <a:bodyPr anchor="ctr">
            <a:normAutofit/>
          </a:bodyPr>
          <a:lstStyle/>
          <a:p>
            <a:r>
              <a:rPr lang="en-US" sz="2200"/>
              <a:t>Shows us how students think and write</a:t>
            </a:r>
          </a:p>
          <a:p>
            <a:r>
              <a:rPr lang="en-US" sz="2200"/>
              <a:t>Work that shows them at their best</a:t>
            </a:r>
          </a:p>
          <a:p>
            <a:r>
              <a:rPr lang="en-GB" sz="2200"/>
              <a:t>Attention to the literary aspects of texts</a:t>
            </a:r>
          </a:p>
          <a:p>
            <a:r>
              <a:rPr lang="en-GB" sz="2200"/>
              <a:t>Sensitivity to the creative use of language</a:t>
            </a:r>
          </a:p>
          <a:p>
            <a:r>
              <a:rPr lang="en-GB" sz="2200"/>
              <a:t>Evidence of careful and critical reading</a:t>
            </a:r>
          </a:p>
          <a:p>
            <a:r>
              <a:rPr lang="en-GB" sz="2200"/>
              <a:t>An analytical approach</a:t>
            </a:r>
          </a:p>
          <a:p>
            <a:r>
              <a:rPr lang="en-GB" sz="2200"/>
              <a:t>Coherence of argument and articulacy of expression</a:t>
            </a:r>
          </a:p>
          <a:p>
            <a:r>
              <a:rPr lang="en-GB" sz="2200"/>
              <a:t>Precision, in the handling of concepts and in the evidence presented to support points</a:t>
            </a:r>
          </a:p>
          <a:p>
            <a:r>
              <a:rPr lang="en-GB" sz="2200"/>
              <a:t>Relevance to the question</a:t>
            </a:r>
          </a:p>
          <a:p>
            <a:r>
              <a:rPr lang="en-GB" sz="2200"/>
              <a:t>Independence of thought</a:t>
            </a:r>
          </a:p>
          <a:p>
            <a:endParaRPr lang="en-US" sz="2200"/>
          </a:p>
        </p:txBody>
      </p:sp>
    </p:spTree>
    <p:extLst>
      <p:ext uri="{BB962C8B-B14F-4D97-AF65-F5344CB8AC3E}">
        <p14:creationId xmlns:p14="http://schemas.microsoft.com/office/powerpoint/2010/main" val="1175938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4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8B1E363-E9FB-5C4E-8B2B-AA0717F583C2}"/>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Written work</a:t>
            </a:r>
          </a:p>
        </p:txBody>
      </p:sp>
      <p:sp>
        <p:nvSpPr>
          <p:cNvPr id="3" name="Content Placeholder 2">
            <a:extLst>
              <a:ext uri="{FF2B5EF4-FFF2-40B4-BE49-F238E27FC236}">
                <a16:creationId xmlns:a16="http://schemas.microsoft.com/office/drawing/2014/main" id="{3FAFF3C4-446F-ED47-A105-C31E867CB144}"/>
              </a:ext>
            </a:extLst>
          </p:cNvPr>
          <p:cNvSpPr>
            <a:spLocks noGrp="1"/>
          </p:cNvSpPr>
          <p:nvPr>
            <p:ph idx="1"/>
          </p:nvPr>
        </p:nvSpPr>
        <p:spPr>
          <a:xfrm>
            <a:off x="1367624" y="2490436"/>
            <a:ext cx="9708995" cy="3567173"/>
          </a:xfrm>
        </p:spPr>
        <p:txBody>
          <a:bodyPr anchor="ctr">
            <a:normAutofit/>
          </a:bodyPr>
          <a:lstStyle/>
          <a:p>
            <a:r>
              <a:rPr lang="en-US" dirty="0"/>
              <a:t>Undergraduates write 1-2 essays per week</a:t>
            </a:r>
            <a:endParaRPr lang="en-US" dirty="0">
              <a:cs typeface="Calibri"/>
            </a:endParaRPr>
          </a:p>
          <a:p>
            <a:r>
              <a:rPr lang="en-US" dirty="0">
                <a:cs typeface="Calibri"/>
              </a:rPr>
              <a:t>What kind of written work is it most useful for us to see? </a:t>
            </a:r>
          </a:p>
          <a:p>
            <a:endParaRPr lang="en-US" sz="2400">
              <a:cs typeface="Calibri" panose="020F0502020204030204"/>
            </a:endParaRPr>
          </a:p>
        </p:txBody>
      </p:sp>
    </p:spTree>
    <p:extLst>
      <p:ext uri="{BB962C8B-B14F-4D97-AF65-F5344CB8AC3E}">
        <p14:creationId xmlns:p14="http://schemas.microsoft.com/office/powerpoint/2010/main" val="33973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333D050-AA9B-9445-8BA5-4ADC285B1373}"/>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ELAT:</a:t>
            </a:r>
            <a:br>
              <a:rPr lang="en-US" sz="4000">
                <a:solidFill>
                  <a:srgbClr val="FFFFFF"/>
                </a:solidFill>
              </a:rPr>
            </a:br>
            <a:r>
              <a:rPr lang="en-US" sz="4000">
                <a:solidFill>
                  <a:srgbClr val="FFFFFF"/>
                </a:solidFill>
              </a:rPr>
              <a:t>English Literature Admissions Test</a:t>
            </a:r>
          </a:p>
        </p:txBody>
      </p:sp>
      <p:sp>
        <p:nvSpPr>
          <p:cNvPr id="3" name="Content Placeholder 2">
            <a:extLst>
              <a:ext uri="{FF2B5EF4-FFF2-40B4-BE49-F238E27FC236}">
                <a16:creationId xmlns:a16="http://schemas.microsoft.com/office/drawing/2014/main" id="{E6916E2B-51C4-2D46-B94B-29C61BB8CD7E}"/>
              </a:ext>
            </a:extLst>
          </p:cNvPr>
          <p:cNvSpPr>
            <a:spLocks noGrp="1"/>
          </p:cNvSpPr>
          <p:nvPr>
            <p:ph idx="1"/>
          </p:nvPr>
        </p:nvSpPr>
        <p:spPr>
          <a:xfrm>
            <a:off x="1367624" y="2490436"/>
            <a:ext cx="9708995" cy="3567173"/>
          </a:xfrm>
        </p:spPr>
        <p:txBody>
          <a:bodyPr anchor="ctr">
            <a:normAutofit fontScale="85000" lnSpcReduction="20000"/>
          </a:bodyPr>
          <a:lstStyle/>
          <a:p>
            <a:endParaRPr lang="en-GB" sz="1700"/>
          </a:p>
          <a:p>
            <a:endParaRPr lang="en-GB" sz="1700"/>
          </a:p>
          <a:p>
            <a:r>
              <a:rPr lang="en-GB" sz="2400" dirty="0"/>
              <a:t>Tests close reading </a:t>
            </a:r>
          </a:p>
          <a:p>
            <a:r>
              <a:rPr lang="en-GB" sz="2400" dirty="0"/>
              <a:t>Shaping and articulating an informed response to unfamiliar literary material</a:t>
            </a:r>
            <a:endParaRPr lang="en-GB" sz="2400" dirty="0">
              <a:cs typeface="Calibri"/>
            </a:endParaRPr>
          </a:p>
          <a:p>
            <a:r>
              <a:rPr lang="en-GB" sz="2400" dirty="0"/>
              <a:t>90-minute test comparing two unseen passages from a choice of six, linked by a common theme</a:t>
            </a:r>
            <a:endParaRPr lang="en-GB" sz="2400" dirty="0">
              <a:cs typeface="Calibri"/>
            </a:endParaRPr>
          </a:p>
          <a:p>
            <a:r>
              <a:rPr lang="en-GB" sz="2400" dirty="0"/>
              <a:t>Preparation? </a:t>
            </a:r>
            <a:endParaRPr lang="en-GB" sz="2400" dirty="0">
              <a:cs typeface="Calibri"/>
            </a:endParaRPr>
          </a:p>
          <a:p>
            <a:r>
              <a:rPr lang="en-GB" sz="2400" dirty="0"/>
              <a:t>Registration</a:t>
            </a:r>
            <a:endParaRPr lang="en-GB" sz="2400" dirty="0">
              <a:cs typeface="Calibri"/>
            </a:endParaRPr>
          </a:p>
          <a:p>
            <a:r>
              <a:rPr lang="en-GB" sz="2400" dirty="0"/>
              <a:t>History and English: a separate test (HAT)</a:t>
            </a:r>
            <a:endParaRPr lang="en-GB" sz="2400" dirty="0">
              <a:cs typeface="Calibri"/>
            </a:endParaRPr>
          </a:p>
          <a:p>
            <a:r>
              <a:rPr lang="en-GB" sz="2400" dirty="0"/>
              <a:t>EML and CE: language tests as well</a:t>
            </a:r>
            <a:endParaRPr lang="en-GB" sz="2400" dirty="0">
              <a:cs typeface="Calibri"/>
              <a:hlinkClick r:id="rId2">
                <a:extLst>
                  <a:ext uri="{A12FA001-AC4F-418D-AE19-62706E023703}">
                    <ahyp:hlinkClr xmlns:ahyp="http://schemas.microsoft.com/office/drawing/2018/hyperlinkcolor" val="tx"/>
                  </a:ext>
                </a:extLst>
              </a:hlinkClick>
            </a:endParaRPr>
          </a:p>
          <a:p>
            <a:pPr marL="0" indent="0">
              <a:buNone/>
            </a:pPr>
            <a:r>
              <a:rPr lang="en-GB" sz="2400" dirty="0">
                <a:hlinkClick r:id="rId2">
                  <a:extLst>
                    <a:ext uri="{A12FA001-AC4F-418D-AE19-62706E023703}">
                      <ahyp:hlinkClr xmlns:ahyp="http://schemas.microsoft.com/office/drawing/2018/hyperlinkcolor" val="tx"/>
                    </a:ext>
                  </a:extLst>
                </a:hlinkClick>
              </a:rPr>
              <a:t>https://www.admissionstesting.org/for-test-takers/elat/about-elat/</a:t>
            </a:r>
            <a:endParaRPr lang="en-GB" sz="2400" dirty="0">
              <a:cs typeface="Calibri"/>
            </a:endParaRPr>
          </a:p>
          <a:p>
            <a:endParaRPr lang="en-GB" sz="1700"/>
          </a:p>
          <a:p>
            <a:pPr marL="0" indent="0">
              <a:buNone/>
            </a:pPr>
            <a:endParaRPr lang="en-US" sz="1700"/>
          </a:p>
        </p:txBody>
      </p:sp>
    </p:spTree>
    <p:extLst>
      <p:ext uri="{BB962C8B-B14F-4D97-AF65-F5344CB8AC3E}">
        <p14:creationId xmlns:p14="http://schemas.microsoft.com/office/powerpoint/2010/main" val="268958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961BB14-8074-B34F-8548-8F25F1B9F52A}"/>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Information</a:t>
            </a:r>
          </a:p>
        </p:txBody>
      </p:sp>
      <p:sp>
        <p:nvSpPr>
          <p:cNvPr id="3" name="Content Placeholder 2">
            <a:extLst>
              <a:ext uri="{FF2B5EF4-FFF2-40B4-BE49-F238E27FC236}">
                <a16:creationId xmlns:a16="http://schemas.microsoft.com/office/drawing/2014/main" id="{8F17E604-565E-0649-8ECC-2D5001639143}"/>
              </a:ext>
            </a:extLst>
          </p:cNvPr>
          <p:cNvSpPr>
            <a:spLocks noGrp="1"/>
          </p:cNvSpPr>
          <p:nvPr>
            <p:ph idx="1"/>
          </p:nvPr>
        </p:nvSpPr>
        <p:spPr>
          <a:xfrm>
            <a:off x="1367624" y="2490436"/>
            <a:ext cx="9708995" cy="3567173"/>
          </a:xfrm>
        </p:spPr>
        <p:txBody>
          <a:bodyPr anchor="ctr">
            <a:normAutofit/>
          </a:bodyPr>
          <a:lstStyle/>
          <a:p>
            <a:r>
              <a:rPr lang="en-US" dirty="0"/>
              <a:t>English Faculty Undergraduate Admissions</a:t>
            </a:r>
            <a:endParaRPr lang="en-US" dirty="0">
              <a:cs typeface="Calibri"/>
            </a:endParaRPr>
          </a:p>
          <a:p>
            <a:pPr marL="0" indent="0">
              <a:buNone/>
            </a:pPr>
            <a:r>
              <a:rPr lang="en-US" dirty="0">
                <a:hlinkClick r:id="rId2">
                  <a:extLst>
                    <a:ext uri="{A12FA001-AC4F-418D-AE19-62706E023703}">
                      <ahyp:hlinkClr xmlns:ahyp="http://schemas.microsoft.com/office/drawing/2018/hyperlinkcolor" val="tx"/>
                    </a:ext>
                  </a:extLst>
                </a:hlinkClick>
              </a:rPr>
              <a:t>https://www.english.ox.ac.uk/prospective-undergraduates/admissions.html</a:t>
            </a:r>
            <a:endParaRPr lang="en-US" dirty="0">
              <a:cs typeface="Calibri"/>
            </a:endParaRPr>
          </a:p>
          <a:p>
            <a:r>
              <a:rPr lang="en-US" dirty="0"/>
              <a:t>University of Oxford Undergraduate Admissions and Outreach</a:t>
            </a:r>
            <a:endParaRPr lang="en-US" dirty="0">
              <a:cs typeface="Calibri"/>
            </a:endParaRPr>
          </a:p>
          <a:p>
            <a:pPr marL="0" indent="0">
              <a:buNone/>
            </a:pPr>
            <a:r>
              <a:rPr lang="en-US" dirty="0">
                <a:hlinkClick r:id="rId3">
                  <a:extLst>
                    <a:ext uri="{A12FA001-AC4F-418D-AE19-62706E023703}">
                      <ahyp:hlinkClr xmlns:ahyp="http://schemas.microsoft.com/office/drawing/2018/hyperlinkcolor" val="tx"/>
                    </a:ext>
                  </a:extLst>
                </a:hlinkClick>
              </a:rPr>
              <a:t>https://www.ox.ac.uk/admissions/undergraduate</a:t>
            </a:r>
            <a:endParaRPr lang="en-US" dirty="0">
              <a:cs typeface="Calibri"/>
            </a:endParaRPr>
          </a:p>
        </p:txBody>
      </p:sp>
    </p:spTree>
    <p:extLst>
      <p:ext uri="{BB962C8B-B14F-4D97-AF65-F5344CB8AC3E}">
        <p14:creationId xmlns:p14="http://schemas.microsoft.com/office/powerpoint/2010/main" val="54357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8B1E363-E9FB-5C4E-8B2B-AA0717F583C2}"/>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Shortlisting</a:t>
            </a:r>
            <a:endParaRPr lang="en-US" dirty="0"/>
          </a:p>
        </p:txBody>
      </p:sp>
      <p:sp>
        <p:nvSpPr>
          <p:cNvPr id="3" name="Content Placeholder 2">
            <a:extLst>
              <a:ext uri="{FF2B5EF4-FFF2-40B4-BE49-F238E27FC236}">
                <a16:creationId xmlns:a16="http://schemas.microsoft.com/office/drawing/2014/main" id="{3FAFF3C4-446F-ED47-A105-C31E867CB144}"/>
              </a:ext>
            </a:extLst>
          </p:cNvPr>
          <p:cNvSpPr>
            <a:spLocks noGrp="1"/>
          </p:cNvSpPr>
          <p:nvPr>
            <p:ph idx="1"/>
          </p:nvPr>
        </p:nvSpPr>
        <p:spPr>
          <a:xfrm>
            <a:off x="4978708" y="885651"/>
            <a:ext cx="6525220" cy="4616849"/>
          </a:xfrm>
        </p:spPr>
        <p:txBody>
          <a:bodyPr anchor="ctr">
            <a:normAutofit/>
          </a:bodyPr>
          <a:lstStyle/>
          <a:p>
            <a:r>
              <a:rPr lang="en-US" dirty="0">
                <a:cs typeface="Calibri"/>
              </a:rPr>
              <a:t>What information do we use?</a:t>
            </a:r>
          </a:p>
          <a:p>
            <a:r>
              <a:rPr lang="en-US" dirty="0">
                <a:cs typeface="Calibri"/>
              </a:rPr>
              <a:t>How many do we shortlist?</a:t>
            </a:r>
          </a:p>
          <a:p>
            <a:r>
              <a:rPr lang="en-US" dirty="0">
                <a:cs typeface="Calibri"/>
              </a:rPr>
              <a:t>Allocation to Colleges</a:t>
            </a:r>
          </a:p>
          <a:p>
            <a:endParaRPr lang="en-US" sz="2200" dirty="0">
              <a:cs typeface="Calibri"/>
            </a:endParaRPr>
          </a:p>
          <a:p>
            <a:endParaRPr lang="en-US" sz="2200" dirty="0">
              <a:cs typeface="Calibri"/>
            </a:endParaRPr>
          </a:p>
        </p:txBody>
      </p:sp>
    </p:spTree>
    <p:extLst>
      <p:ext uri="{BB962C8B-B14F-4D97-AF65-F5344CB8AC3E}">
        <p14:creationId xmlns:p14="http://schemas.microsoft.com/office/powerpoint/2010/main" val="945677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8B1E363-E9FB-5C4E-8B2B-AA0717F583C2}"/>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Interviews</a:t>
            </a:r>
            <a:endParaRPr lang="en-US" dirty="0"/>
          </a:p>
        </p:txBody>
      </p:sp>
      <p:sp>
        <p:nvSpPr>
          <p:cNvPr id="3" name="Content Placeholder 2">
            <a:extLst>
              <a:ext uri="{FF2B5EF4-FFF2-40B4-BE49-F238E27FC236}">
                <a16:creationId xmlns:a16="http://schemas.microsoft.com/office/drawing/2014/main" id="{3FAFF3C4-446F-ED47-A105-C31E867CB144}"/>
              </a:ext>
            </a:extLst>
          </p:cNvPr>
          <p:cNvSpPr>
            <a:spLocks noGrp="1"/>
          </p:cNvSpPr>
          <p:nvPr>
            <p:ph idx="1"/>
          </p:nvPr>
        </p:nvSpPr>
        <p:spPr>
          <a:xfrm>
            <a:off x="4978708" y="885651"/>
            <a:ext cx="6525220" cy="4616849"/>
          </a:xfrm>
        </p:spPr>
        <p:txBody>
          <a:bodyPr anchor="ctr">
            <a:normAutofit/>
          </a:bodyPr>
          <a:lstStyle/>
          <a:p>
            <a:r>
              <a:rPr lang="en-US" dirty="0">
                <a:cs typeface="Calibri"/>
              </a:rPr>
              <a:t>Why do we do interviews?</a:t>
            </a:r>
            <a:endParaRPr lang="en-US"/>
          </a:p>
          <a:p>
            <a:r>
              <a:rPr lang="en-US" dirty="0">
                <a:cs typeface="Calibri"/>
              </a:rPr>
              <a:t>Format: usually two interviews, with 2 tutors interviewing</a:t>
            </a:r>
            <a:endParaRPr lang="en-US" dirty="0"/>
          </a:p>
          <a:p>
            <a:r>
              <a:rPr lang="en-US" dirty="0">
                <a:cs typeface="Calibri"/>
              </a:rPr>
              <a:t>May have an interview at a second College</a:t>
            </a:r>
            <a:endParaRPr lang="en-US" dirty="0"/>
          </a:p>
          <a:p>
            <a:r>
              <a:rPr lang="en-US" dirty="0">
                <a:cs typeface="Calibri"/>
              </a:rPr>
              <a:t>Preparation? </a:t>
            </a:r>
          </a:p>
          <a:p>
            <a:endParaRPr lang="en-US" sz="2200" dirty="0">
              <a:cs typeface="Calibri"/>
            </a:endParaRPr>
          </a:p>
          <a:p>
            <a:endParaRPr lang="en-US" sz="2200" dirty="0">
              <a:cs typeface="Calibri"/>
            </a:endParaRPr>
          </a:p>
        </p:txBody>
      </p:sp>
    </p:spTree>
    <p:extLst>
      <p:ext uri="{BB962C8B-B14F-4D97-AF65-F5344CB8AC3E}">
        <p14:creationId xmlns:p14="http://schemas.microsoft.com/office/powerpoint/2010/main" val="136575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1510A1B-5AAA-5F49-BB45-86437018ED61}"/>
              </a:ext>
            </a:extLst>
          </p:cNvPr>
          <p:cNvSpPr>
            <a:spLocks noGrp="1"/>
          </p:cNvSpPr>
          <p:nvPr>
            <p:ph type="title"/>
          </p:nvPr>
        </p:nvSpPr>
        <p:spPr>
          <a:xfrm>
            <a:off x="1047280" y="788894"/>
            <a:ext cx="10306520" cy="880730"/>
          </a:xfrm>
        </p:spPr>
        <p:txBody>
          <a:bodyPr>
            <a:normAutofit/>
          </a:bodyPr>
          <a:lstStyle/>
          <a:p>
            <a:r>
              <a:rPr lang="en-US" sz="4000">
                <a:solidFill>
                  <a:srgbClr val="FFFFFF"/>
                </a:solidFill>
              </a:rPr>
              <a:t>Interviews</a:t>
            </a:r>
          </a:p>
        </p:txBody>
      </p:sp>
      <p:graphicFrame>
        <p:nvGraphicFramePr>
          <p:cNvPr id="18" name="Content Placeholder 2">
            <a:extLst>
              <a:ext uri="{FF2B5EF4-FFF2-40B4-BE49-F238E27FC236}">
                <a16:creationId xmlns:a16="http://schemas.microsoft.com/office/drawing/2014/main" id="{E201BFBE-2ECE-464F-9FB9-F83D59A9C702}"/>
              </a:ext>
            </a:extLst>
          </p:cNvPr>
          <p:cNvGraphicFramePr>
            <a:graphicFrameLocks noGrp="1"/>
          </p:cNvGraphicFramePr>
          <p:nvPr>
            <p:ph idx="1"/>
            <p:extLst>
              <p:ext uri="{D42A27DB-BD31-4B8C-83A1-F6EECF244321}">
                <p14:modId xmlns:p14="http://schemas.microsoft.com/office/powerpoint/2010/main" val="1139431224"/>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499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8">
            <a:extLst>
              <a:ext uri="{FF2B5EF4-FFF2-40B4-BE49-F238E27FC236}">
                <a16:creationId xmlns:a16="http://schemas.microsoft.com/office/drawing/2014/main" id="{4501C884-4539-A640-ADEF-904CF20495E9}"/>
              </a:ext>
            </a:extLst>
          </p:cNvPr>
          <p:cNvGrpSpPr>
            <a:grpSpLocks/>
          </p:cNvGrpSpPr>
          <p:nvPr/>
        </p:nvGrpSpPr>
        <p:grpSpPr bwMode="auto">
          <a:xfrm>
            <a:off x="1524000" y="6092826"/>
            <a:ext cx="9144000" cy="765175"/>
            <a:chOff x="0" y="6093296"/>
            <a:chExt cx="9144000" cy="764704"/>
          </a:xfrm>
        </p:grpSpPr>
        <p:sp>
          <p:nvSpPr>
            <p:cNvPr id="37892" name="Rectangle 9">
              <a:extLst>
                <a:ext uri="{FF2B5EF4-FFF2-40B4-BE49-F238E27FC236}">
                  <a16:creationId xmlns:a16="http://schemas.microsoft.com/office/drawing/2014/main" id="{9ACB7BD2-204B-2F4B-A57E-A97745FA1637}"/>
                </a:ext>
              </a:extLst>
            </p:cNvPr>
            <p:cNvSpPr>
              <a:spLocks noChangeArrowheads="1"/>
            </p:cNvSpPr>
            <p:nvPr/>
          </p:nvSpPr>
          <p:spPr bwMode="auto">
            <a:xfrm>
              <a:off x="0" y="6093296"/>
              <a:ext cx="9144000" cy="764704"/>
            </a:xfrm>
            <a:prstGeom prst="rect">
              <a:avLst/>
            </a:prstGeom>
            <a:solidFill>
              <a:srgbClr val="002147"/>
            </a:solidFill>
            <a:ln w="9525" algn="ctr">
              <a:solidFill>
                <a:schemeClr val="tx1"/>
              </a:solidFill>
              <a:round/>
              <a:headEnd/>
              <a:tailEnd/>
            </a:ln>
          </p:spPr>
          <p:txBody>
            <a:bodyPr/>
            <a:lstStyle>
              <a:lvl1pPr>
                <a:lnSpc>
                  <a:spcPts val="2400"/>
                </a:lnSpc>
                <a:buClr>
                  <a:srgbClr val="002147"/>
                </a:buClr>
                <a:buSzPct val="80000"/>
                <a:buFont typeface="Wingdings" pitchFamily="2" charset="2"/>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lnSpc>
                  <a:spcPct val="100000"/>
                </a:lnSpc>
                <a:buClrTx/>
                <a:buSzTx/>
                <a:buFontTx/>
                <a:buNone/>
              </a:pPr>
              <a:r>
                <a:rPr lang="en-US" altLang="en-US" sz="3600">
                  <a:solidFill>
                    <a:schemeClr val="bg1"/>
                  </a:solidFill>
                </a:rPr>
                <a:t>            www.ox.ac.uk/outcomes</a:t>
              </a:r>
            </a:p>
          </p:txBody>
        </p:sp>
        <p:pic>
          <p:nvPicPr>
            <p:cNvPr id="37893" name="Picture 2" descr="G:\Student Recruitment\Photographs\LOGO for web\brand marks for web\ox_brand1_rev_rect.gif">
              <a:extLst>
                <a:ext uri="{FF2B5EF4-FFF2-40B4-BE49-F238E27FC236}">
                  <a16:creationId xmlns:a16="http://schemas.microsoft.com/office/drawing/2014/main" id="{70DAF75C-296A-F04B-BAD6-287269B62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165304"/>
              <a:ext cx="2016224" cy="62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 name="Diagram 3">
            <a:extLst>
              <a:ext uri="{FF2B5EF4-FFF2-40B4-BE49-F238E27FC236}">
                <a16:creationId xmlns:a16="http://schemas.microsoft.com/office/drawing/2014/main" id="{4FDD7021-268F-914C-923D-B8DB749015AA}"/>
              </a:ext>
            </a:extLst>
          </p:cNvPr>
          <p:cNvGraphicFramePr/>
          <p:nvPr/>
        </p:nvGraphicFramePr>
        <p:xfrm>
          <a:off x="1991544" y="548680"/>
          <a:ext cx="8280920"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22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7F54494-8746-2A49-8B7E-43EF6723A321}"/>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Decision making</a:t>
            </a:r>
          </a:p>
        </p:txBody>
      </p:sp>
      <p:sp>
        <p:nvSpPr>
          <p:cNvPr id="3" name="Content Placeholder 2">
            <a:extLst>
              <a:ext uri="{FF2B5EF4-FFF2-40B4-BE49-F238E27FC236}">
                <a16:creationId xmlns:a16="http://schemas.microsoft.com/office/drawing/2014/main" id="{6EF10C24-7910-B345-9E75-5934933C47F7}"/>
              </a:ext>
            </a:extLst>
          </p:cNvPr>
          <p:cNvSpPr>
            <a:spLocks noGrp="1"/>
          </p:cNvSpPr>
          <p:nvPr>
            <p:ph idx="1"/>
          </p:nvPr>
        </p:nvSpPr>
        <p:spPr>
          <a:xfrm>
            <a:off x="4978708" y="885651"/>
            <a:ext cx="6872460" cy="4626494"/>
          </a:xfrm>
        </p:spPr>
        <p:txBody>
          <a:bodyPr anchor="ctr">
            <a:normAutofit/>
          </a:bodyPr>
          <a:lstStyle/>
          <a:p>
            <a:r>
              <a:rPr lang="en-US" dirty="0"/>
              <a:t>How successful is an applicant likely to be?</a:t>
            </a:r>
            <a:endParaRPr lang="en-US" dirty="0">
              <a:cs typeface="Calibri"/>
            </a:endParaRPr>
          </a:p>
        </p:txBody>
      </p:sp>
    </p:spTree>
    <p:extLst>
      <p:ext uri="{BB962C8B-B14F-4D97-AF65-F5344CB8AC3E}">
        <p14:creationId xmlns:p14="http://schemas.microsoft.com/office/powerpoint/2010/main" val="911079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7F54494-8746-2A49-8B7E-43EF6723A321}"/>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kern="1200">
                <a:solidFill>
                  <a:srgbClr val="FFFFFF"/>
                </a:solidFill>
                <a:latin typeface="+mj-lt"/>
                <a:ea typeface="+mj-ea"/>
                <a:cs typeface="+mj-cs"/>
              </a:rPr>
              <a:t>Opportunity</a:t>
            </a:r>
            <a:br>
              <a:rPr lang="en-US" kern="1200">
                <a:solidFill>
                  <a:srgbClr val="FFFFFF"/>
                </a:solidFill>
                <a:latin typeface="+mj-lt"/>
                <a:ea typeface="+mj-ea"/>
                <a:cs typeface="+mj-cs"/>
              </a:rPr>
            </a:br>
            <a:r>
              <a:rPr lang="en-US" kern="1200">
                <a:solidFill>
                  <a:srgbClr val="FFFFFF"/>
                </a:solidFill>
                <a:latin typeface="+mj-lt"/>
                <a:ea typeface="+mj-ea"/>
                <a:cs typeface="+mj-cs"/>
              </a:rPr>
              <a:t>Oxford </a:t>
            </a:r>
          </a:p>
        </p:txBody>
      </p:sp>
      <p:sp>
        <p:nvSpPr>
          <p:cNvPr id="4" name="Rectangle 3"/>
          <p:cNvSpPr/>
          <p:nvPr/>
        </p:nvSpPr>
        <p:spPr>
          <a:xfrm>
            <a:off x="4978708" y="885651"/>
            <a:ext cx="6525220" cy="461684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400" dirty="0"/>
              <a:t>For applicants from under-represented backgrounds</a:t>
            </a:r>
          </a:p>
          <a:p>
            <a:pPr marL="285750" indent="-228600">
              <a:lnSpc>
                <a:spcPct val="90000"/>
              </a:lnSpc>
              <a:spcAft>
                <a:spcPts val="600"/>
              </a:spcAft>
              <a:buFont typeface="Arial" panose="020B0604020202020204" pitchFamily="34" charset="0"/>
              <a:buChar char="•"/>
            </a:pPr>
            <a:r>
              <a:rPr lang="en-US" sz="2400" dirty="0"/>
              <a:t>Selected for the </a:t>
            </a:r>
            <a:r>
              <a:rPr lang="en-US" sz="2400" dirty="0" err="1"/>
              <a:t>programme</a:t>
            </a:r>
            <a:r>
              <a:rPr lang="en-US" sz="2400" dirty="0"/>
              <a:t> after interviews</a:t>
            </a:r>
            <a:endParaRPr lang="en-US" sz="2400" dirty="0">
              <a:cs typeface="Calibri"/>
            </a:endParaRPr>
          </a:p>
          <a:p>
            <a:pPr marL="285750" indent="-228600">
              <a:lnSpc>
                <a:spcPct val="90000"/>
              </a:lnSpc>
              <a:spcAft>
                <a:spcPts val="600"/>
              </a:spcAft>
              <a:buFont typeface="Arial" panose="020B0604020202020204" pitchFamily="34" charset="0"/>
              <a:buChar char="•"/>
            </a:pPr>
            <a:r>
              <a:rPr lang="en-US" sz="2400" dirty="0"/>
              <a:t>Standard offer, identical degree </a:t>
            </a:r>
            <a:r>
              <a:rPr lang="en-US" sz="2400" dirty="0" err="1"/>
              <a:t>programme</a:t>
            </a:r>
            <a:r>
              <a:rPr lang="en-US" sz="2400" dirty="0"/>
              <a:t>, receive same tuition, assessed and awarded a degree on the same criteria as all students</a:t>
            </a:r>
            <a:endParaRPr lang="en-US" sz="2400" dirty="0">
              <a:cs typeface="Calibri"/>
            </a:endParaRPr>
          </a:p>
          <a:p>
            <a:pPr marL="285750" indent="-228600">
              <a:lnSpc>
                <a:spcPct val="90000"/>
              </a:lnSpc>
              <a:spcAft>
                <a:spcPts val="600"/>
              </a:spcAft>
              <a:buFont typeface="Arial" panose="020B0604020202020204" pitchFamily="34" charset="0"/>
              <a:buChar char="•"/>
            </a:pPr>
            <a:r>
              <a:rPr lang="en-US" sz="2400" dirty="0">
                <a:cs typeface="Calibri"/>
              </a:rPr>
              <a:t>Welcome Day</a:t>
            </a:r>
            <a:endParaRPr lang="en-US" sz="2400" dirty="0"/>
          </a:p>
          <a:p>
            <a:pPr marL="285750" indent="-228600">
              <a:lnSpc>
                <a:spcPct val="90000"/>
              </a:lnSpc>
              <a:spcAft>
                <a:spcPts val="600"/>
              </a:spcAft>
              <a:buFont typeface="Arial" panose="020B0604020202020204" pitchFamily="34" charset="0"/>
              <a:buChar char="•"/>
            </a:pPr>
            <a:r>
              <a:rPr lang="en-US" sz="2400" dirty="0"/>
              <a:t>Bridging </a:t>
            </a:r>
            <a:r>
              <a:rPr lang="en-US" sz="2400" dirty="0" err="1"/>
              <a:t>programme</a:t>
            </a:r>
            <a:r>
              <a:rPr lang="en-US" sz="2400" dirty="0"/>
              <a:t> the summer before they begin their degree: online, and in-person</a:t>
            </a:r>
            <a:endParaRPr lang="en-US" sz="2400" dirty="0">
              <a:cs typeface="Calibri"/>
            </a:endParaRPr>
          </a:p>
        </p:txBody>
      </p:sp>
    </p:spTree>
    <p:extLst>
      <p:ext uri="{BB962C8B-B14F-4D97-AF65-F5344CB8AC3E}">
        <p14:creationId xmlns:p14="http://schemas.microsoft.com/office/powerpoint/2010/main" val="2385567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portunity Oxford tim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 y="1812175"/>
            <a:ext cx="12182466" cy="22994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66807"/>
            <a:ext cx="12192000" cy="1107996"/>
          </a:xfrm>
          <a:prstGeom prst="rect">
            <a:avLst/>
          </a:prstGeom>
          <a:noFill/>
        </p:spPr>
        <p:txBody>
          <a:bodyPr wrap="square" rtlCol="0">
            <a:spAutoFit/>
          </a:bodyPr>
          <a:lstStyle/>
          <a:p>
            <a:pPr algn="ctr"/>
            <a:r>
              <a:rPr lang="en-GB" sz="4800" dirty="0"/>
              <a:t>Opportunity Oxford</a:t>
            </a:r>
          </a:p>
          <a:p>
            <a:pPr algn="ctr"/>
            <a:r>
              <a:rPr lang="en-GB" dirty="0">
                <a:hlinkClick r:id="rId3"/>
              </a:rPr>
              <a:t>https://www.ox.ac.uk/admissions/undergraduate/increasing-access/opportunity-oxford</a:t>
            </a:r>
            <a:r>
              <a:rPr lang="en-GB" dirty="0"/>
              <a:t> </a:t>
            </a:r>
          </a:p>
        </p:txBody>
      </p:sp>
    </p:spTree>
    <p:extLst>
      <p:ext uri="{BB962C8B-B14F-4D97-AF65-F5344CB8AC3E}">
        <p14:creationId xmlns:p14="http://schemas.microsoft.com/office/powerpoint/2010/main" val="2366907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7F54494-8746-2A49-8B7E-43EF6723A321}"/>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dirty="0">
                <a:solidFill>
                  <a:srgbClr val="FFFFFF"/>
                </a:solidFill>
              </a:rPr>
              <a:t>Foundation Oxford </a:t>
            </a:r>
            <a:endParaRPr lang="en-US" kern="1200" dirty="0">
              <a:solidFill>
                <a:srgbClr val="FFFFFF"/>
              </a:solidFill>
              <a:latin typeface="+mj-lt"/>
              <a:cs typeface="Calibri Light"/>
            </a:endParaRPr>
          </a:p>
        </p:txBody>
      </p:sp>
      <p:sp>
        <p:nvSpPr>
          <p:cNvPr id="4" name="Rectangle 3"/>
          <p:cNvSpPr/>
          <p:nvPr/>
        </p:nvSpPr>
        <p:spPr>
          <a:xfrm>
            <a:off x="4978708" y="885651"/>
            <a:ext cx="6525220" cy="461684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sz="2400" dirty="0">
              <a:cs typeface="Calibri"/>
            </a:endParaRPr>
          </a:p>
        </p:txBody>
      </p:sp>
      <p:sp>
        <p:nvSpPr>
          <p:cNvPr id="3" name="TextBox 2">
            <a:extLst>
              <a:ext uri="{FF2B5EF4-FFF2-40B4-BE49-F238E27FC236}">
                <a16:creationId xmlns:a16="http://schemas.microsoft.com/office/drawing/2014/main" id="{2F6479AA-357A-49D9-9EC4-33B258935E33}"/>
              </a:ext>
            </a:extLst>
          </p:cNvPr>
          <p:cNvSpPr txBox="1"/>
          <p:nvPr/>
        </p:nvSpPr>
        <p:spPr>
          <a:xfrm>
            <a:off x="5013767" y="1126601"/>
            <a:ext cx="5868363"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sz="2000" dirty="0">
                <a:ea typeface="+mn-lt"/>
                <a:cs typeface="+mn-lt"/>
              </a:rPr>
              <a:t>UK state school students with high academic potential who have</a:t>
            </a:r>
            <a:endParaRPr lang="en-US" sz="2000">
              <a:ea typeface="+mn-lt"/>
              <a:cs typeface="+mn-lt"/>
            </a:endParaRPr>
          </a:p>
          <a:p>
            <a:pPr marL="285750" indent="-285750">
              <a:buFont typeface="Arial,Sans-Serif"/>
              <a:buChar char="•"/>
            </a:pPr>
            <a:r>
              <a:rPr lang="en-GB" sz="2000" dirty="0">
                <a:ea typeface="+mn-lt"/>
                <a:cs typeface="+mn-lt"/>
              </a:rPr>
              <a:t>Experienced severe personal disadvantage, or disrupted education </a:t>
            </a:r>
            <a:endParaRPr lang="en-US" sz="2000">
              <a:ea typeface="+mn-lt"/>
              <a:cs typeface="+mn-lt"/>
            </a:endParaRPr>
          </a:p>
          <a:p>
            <a:pPr marL="285750" indent="-285750">
              <a:buFont typeface="Arial,Sans-Serif"/>
              <a:buChar char="•"/>
            </a:pPr>
            <a:r>
              <a:rPr lang="en-GB" sz="2000" dirty="0">
                <a:ea typeface="+mn-lt"/>
                <a:cs typeface="+mn-lt"/>
              </a:rPr>
              <a:t>Free, fully-funded yearlong bespoke subject-specific course at Oxford </a:t>
            </a:r>
          </a:p>
          <a:p>
            <a:pPr marL="285750" indent="-285750">
              <a:buFont typeface="Arial,Sans-Serif"/>
              <a:buChar char="•"/>
            </a:pPr>
            <a:r>
              <a:rPr lang="en-GB" sz="2000" dirty="0">
                <a:ea typeface="+mn-lt"/>
                <a:cs typeface="+mn-lt"/>
              </a:rPr>
              <a:t>Generic and subject-specific skills</a:t>
            </a:r>
          </a:p>
          <a:p>
            <a:pPr marL="285750" indent="-285750">
              <a:buFont typeface="Arial,Sans-Serif"/>
              <a:buChar char="•"/>
            </a:pPr>
            <a:r>
              <a:rPr lang="en-GB" sz="2000" dirty="0">
                <a:ea typeface="+mn-lt"/>
                <a:cs typeface="+mn-lt"/>
              </a:rPr>
              <a:t>Development of academic and personal confidence</a:t>
            </a:r>
          </a:p>
          <a:p>
            <a:pPr marL="285750" indent="-285750">
              <a:buFont typeface="Arial,Sans-Serif"/>
              <a:buChar char="•"/>
            </a:pPr>
            <a:r>
              <a:rPr lang="en-GB" sz="2000" dirty="0">
                <a:ea typeface="+mn-lt"/>
                <a:cs typeface="+mn-lt"/>
              </a:rPr>
              <a:t>Up to 50 places per year</a:t>
            </a:r>
            <a:endParaRPr lang="en-US" sz="2000">
              <a:ea typeface="+mn-lt"/>
              <a:cs typeface="+mn-lt"/>
            </a:endParaRPr>
          </a:p>
          <a:p>
            <a:pPr marL="285750" indent="-285750">
              <a:buFont typeface="Arial,Sans-Serif"/>
              <a:buChar char="•"/>
            </a:pPr>
            <a:r>
              <a:rPr lang="en-GB" sz="2000" dirty="0">
                <a:ea typeface="+mn-lt"/>
                <a:cs typeface="+mn-lt"/>
              </a:rPr>
              <a:t>First cohort will be admitted in October</a:t>
            </a:r>
            <a:r>
              <a:rPr lang="en-GB" sz="2000" dirty="0">
                <a:solidFill>
                  <a:srgbClr val="000000"/>
                </a:solidFill>
                <a:ea typeface="+mn-lt"/>
                <a:cs typeface="+mn-lt"/>
              </a:rPr>
              <a:t> 2023</a:t>
            </a:r>
            <a:endParaRPr lang="en-GB" sz="2000">
              <a:solidFill>
                <a:schemeClr val="bg1"/>
              </a:solidFill>
              <a:ea typeface="+mn-lt"/>
              <a:cs typeface="+mn-lt"/>
            </a:endParaRPr>
          </a:p>
          <a:p>
            <a:pPr algn="l"/>
            <a:r>
              <a:rPr lang="en-GB" sz="2000" dirty="0">
                <a:cs typeface="Calibri"/>
                <a:hlinkClick r:id="rId2"/>
              </a:rPr>
              <a:t>https://www.ox.ac.uk/admissions/undergraduate/increasing-access/foundation-oxford</a:t>
            </a:r>
            <a:endParaRPr lang="en-GB" sz="2000" dirty="0">
              <a:cs typeface="Calibri"/>
            </a:endParaRPr>
          </a:p>
          <a:p>
            <a:endParaRPr lang="en-US" dirty="0">
              <a:cs typeface="Calibri"/>
            </a:endParaRPr>
          </a:p>
        </p:txBody>
      </p:sp>
    </p:spTree>
    <p:extLst>
      <p:ext uri="{BB962C8B-B14F-4D97-AF65-F5344CB8AC3E}">
        <p14:creationId xmlns:p14="http://schemas.microsoft.com/office/powerpoint/2010/main" val="4158237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379C0369-A022-4605-B2F4-7773B74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6">
            <a:extLst>
              <a:ext uri="{FF2B5EF4-FFF2-40B4-BE49-F238E27FC236}">
                <a16:creationId xmlns:a16="http://schemas.microsoft.com/office/drawing/2014/main" id="{FFFD28B7-CC22-4615-B487-71F011040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8">
            <a:extLst>
              <a:ext uri="{FF2B5EF4-FFF2-40B4-BE49-F238E27FC236}">
                <a16:creationId xmlns:a16="http://schemas.microsoft.com/office/drawing/2014/main" id="{712E4DE6-A2E5-4786-B1B9-795E13D12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
            <a:extLst>
              <a:ext uri="{FF2B5EF4-FFF2-40B4-BE49-F238E27FC236}">
                <a16:creationId xmlns:a16="http://schemas.microsoft.com/office/drawing/2014/main" id="{176DEB1C-09CA-478A-AEEF-963E89897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Rectangle 8">
            <a:extLst>
              <a:ext uri="{FF2B5EF4-FFF2-40B4-BE49-F238E27FC236}">
                <a16:creationId xmlns:a16="http://schemas.microsoft.com/office/drawing/2014/main" id="{28861D55-9A89-4552-8E10-2201E1991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644382"/>
            <a:ext cx="10734055"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A07F44F-89D4-D748-9B0E-4178187C4219}"/>
              </a:ext>
            </a:extLst>
          </p:cNvPr>
          <p:cNvSpPr>
            <a:spLocks noGrp="1"/>
          </p:cNvSpPr>
          <p:nvPr>
            <p:ph type="title"/>
          </p:nvPr>
        </p:nvSpPr>
        <p:spPr>
          <a:xfrm>
            <a:off x="1570455" y="1118009"/>
            <a:ext cx="4194241" cy="3180360"/>
          </a:xfrm>
        </p:spPr>
        <p:txBody>
          <a:bodyPr vert="horz" lIns="91440" tIns="45720" rIns="91440" bIns="45720" rtlCol="0" anchor="b">
            <a:normAutofit fontScale="90000"/>
          </a:bodyPr>
          <a:lstStyle/>
          <a:p>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r>
              <a:rPr lang="en-US" sz="4000" kern="1200" dirty="0">
                <a:solidFill>
                  <a:srgbClr val="FFFFFF"/>
                </a:solidFill>
                <a:latin typeface="+mj-lt"/>
                <a:ea typeface="+mj-ea"/>
                <a:cs typeface="+mj-cs"/>
              </a:rPr>
              <a:t>Working together</a:t>
            </a: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r>
              <a:rPr lang="en-US" sz="2200" kern="1200" dirty="0">
                <a:solidFill>
                  <a:srgbClr val="FFFFFF"/>
                </a:solidFill>
                <a:latin typeface="+mj-lt"/>
                <a:ea typeface="+mj-ea"/>
                <a:cs typeface="+mj-cs"/>
              </a:rPr>
              <a:t>Enthusing students to study English at A-level</a:t>
            </a:r>
            <a:br>
              <a:rPr lang="en-US" sz="2200" kern="1200" dirty="0">
                <a:solidFill>
                  <a:srgbClr val="FFFFFF"/>
                </a:solidFill>
                <a:latin typeface="+mj-lt"/>
                <a:ea typeface="+mj-ea"/>
                <a:cs typeface="+mj-cs"/>
              </a:rPr>
            </a:b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Encouraging students to think about Oxford, and then to apply</a:t>
            </a:r>
            <a:br>
              <a:rPr lang="en-US" sz="2200" kern="1200" dirty="0">
                <a:solidFill>
                  <a:srgbClr val="FFFFFF"/>
                </a:solidFill>
                <a:latin typeface="+mj-lt"/>
                <a:ea typeface="+mj-ea"/>
                <a:cs typeface="+mj-cs"/>
              </a:rPr>
            </a:b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Thinking about our admissions process</a:t>
            </a:r>
            <a:br>
              <a:rPr lang="en-US" sz="1400" kern="1200" dirty="0">
                <a:solidFill>
                  <a:srgbClr val="FFFFFF"/>
                </a:solidFill>
                <a:latin typeface="+mj-lt"/>
                <a:ea typeface="+mj-ea"/>
                <a:cs typeface="+mj-cs"/>
              </a:rPr>
            </a:br>
            <a:br>
              <a:rPr lang="en-US" sz="1400" kern="1200" dirty="0">
                <a:solidFill>
                  <a:srgbClr val="FFFFFF"/>
                </a:solidFill>
                <a:latin typeface="+mj-lt"/>
                <a:ea typeface="+mj-ea"/>
                <a:cs typeface="+mj-cs"/>
              </a:rPr>
            </a:br>
            <a:endParaRPr lang="en-US" sz="1400" kern="1200" dirty="0">
              <a:solidFill>
                <a:srgbClr val="FFFFFF"/>
              </a:solidFill>
              <a:latin typeface="+mj-lt"/>
              <a:ea typeface="+mj-ea"/>
              <a:cs typeface="+mj-cs"/>
            </a:endParaRPr>
          </a:p>
        </p:txBody>
      </p:sp>
      <p:pic>
        <p:nvPicPr>
          <p:cNvPr id="1026" name="Picture 2" descr="Image result for working together">
            <a:extLst>
              <a:ext uri="{FF2B5EF4-FFF2-40B4-BE49-F238E27FC236}">
                <a16:creationId xmlns:a16="http://schemas.microsoft.com/office/drawing/2014/main" id="{ED6280F0-53EC-464C-9DC7-08DB8D64DF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7734" y="1530589"/>
            <a:ext cx="4650482" cy="348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585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CEE9752-36A5-5247-AA3E-840D6712AA5A}"/>
              </a:ext>
            </a:extLst>
          </p:cNvPr>
          <p:cNvPicPr>
            <a:picLocks noChangeAspect="1"/>
          </p:cNvPicPr>
          <p:nvPr/>
        </p:nvPicPr>
        <p:blipFill>
          <a:blip r:embed="rId3"/>
          <a:stretch>
            <a:fillRect/>
          </a:stretch>
        </p:blipFill>
        <p:spPr>
          <a:xfrm>
            <a:off x="5481638" y="642938"/>
            <a:ext cx="6046788" cy="1647825"/>
          </a:xfrm>
          <a:prstGeom prst="rect">
            <a:avLst/>
          </a:prstGeom>
        </p:spPr>
      </p:pic>
      <p:pic>
        <p:nvPicPr>
          <p:cNvPr id="4" name="Picture 13" descr="\\CON-USERSVR03\Home$\admn3109\Desktop\tutorial photo.png">
            <a:extLst>
              <a:ext uri="{FF2B5EF4-FFF2-40B4-BE49-F238E27FC236}">
                <a16:creationId xmlns:a16="http://schemas.microsoft.com/office/drawing/2014/main" id="{637338B7-3643-BE40-A878-83540BAA0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638" y="2359025"/>
            <a:ext cx="2439988" cy="23209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s://scontent-lhr3-1.xx.fbcdn.net/hphotos-xfa1/v/t1.0-9/10407928_10152632448894125_257919516036566880_n.jpg?oh=7e685fc5161c7c22d3671b6792126381&amp;oe=565EC8B8">
            <a:extLst>
              <a:ext uri="{FF2B5EF4-FFF2-40B4-BE49-F238E27FC236}">
                <a16:creationId xmlns:a16="http://schemas.microsoft.com/office/drawing/2014/main" id="{EE297AB0-1408-2C48-8F3A-CFE5AF7190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9888" y="2359025"/>
            <a:ext cx="3538538" cy="23209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517_ph_student5.jpg">
            <a:extLst>
              <a:ext uri="{FF2B5EF4-FFF2-40B4-BE49-F238E27FC236}">
                <a16:creationId xmlns:a16="http://schemas.microsoft.com/office/drawing/2014/main" id="{FB2BA6FD-4A03-D84D-8108-B870C4146876}"/>
              </a:ext>
            </a:extLst>
          </p:cNvPr>
          <p:cNvPicPr>
            <a:picLocks noChangeAspect="1"/>
          </p:cNvPicPr>
          <p:nvPr/>
        </p:nvPicPr>
        <p:blipFill>
          <a:blip r:embed="rId6" cstate="print"/>
          <a:stretch>
            <a:fillRect/>
          </a:stretch>
        </p:blipFill>
        <p:spPr>
          <a:xfrm>
            <a:off x="5481638" y="4748213"/>
            <a:ext cx="2122488" cy="1466850"/>
          </a:xfrm>
          <a:prstGeom prst="rect">
            <a:avLst/>
          </a:prstGeom>
        </p:spPr>
      </p:pic>
      <p:pic>
        <p:nvPicPr>
          <p:cNvPr id="5" name="Picture 2" descr="Students and tutor in a tutorial for English course">
            <a:extLst>
              <a:ext uri="{FF2B5EF4-FFF2-40B4-BE49-F238E27FC236}">
                <a16:creationId xmlns:a16="http://schemas.microsoft.com/office/drawing/2014/main" id="{6E63EE75-96DA-1643-95C8-0D4FCB67F9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7672388" y="4748213"/>
            <a:ext cx="2236788" cy="1466850"/>
          </a:xfrm>
          <a:prstGeom prst="rect">
            <a:avLst/>
          </a:prstGeom>
        </p:spPr>
      </p:pic>
      <p:pic>
        <p:nvPicPr>
          <p:cNvPr id="8" name="Picture 9" descr="G:\Student Recruitment\Branding\Square blue logo.png">
            <a:extLst>
              <a:ext uri="{FF2B5EF4-FFF2-40B4-BE49-F238E27FC236}">
                <a16:creationId xmlns:a16="http://schemas.microsoft.com/office/drawing/2014/main" id="{C8484B27-1027-2846-A698-2DAE18672C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77438" y="4748213"/>
            <a:ext cx="1550988" cy="1466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9B96087-BC30-0F4D-9363-9E297A25FC29}"/>
              </a:ext>
            </a:extLst>
          </p:cNvPr>
          <p:cNvSpPr>
            <a:spLocks noGrp="1"/>
          </p:cNvSpPr>
          <p:nvPr>
            <p:ph type="title"/>
          </p:nvPr>
        </p:nvSpPr>
        <p:spPr>
          <a:xfrm>
            <a:off x="838200" y="811161"/>
            <a:ext cx="3335594" cy="5403370"/>
          </a:xfrm>
        </p:spPr>
        <p:txBody>
          <a:bodyPr>
            <a:normAutofit/>
          </a:bodyPr>
          <a:lstStyle/>
          <a:p>
            <a:r>
              <a:rPr lang="en-US" b="1">
                <a:solidFill>
                  <a:srgbClr val="FFFFFF"/>
                </a:solidFill>
              </a:rPr>
              <a:t>Thank you</a:t>
            </a:r>
          </a:p>
        </p:txBody>
      </p:sp>
    </p:spTree>
    <p:extLst>
      <p:ext uri="{BB962C8B-B14F-4D97-AF65-F5344CB8AC3E}">
        <p14:creationId xmlns:p14="http://schemas.microsoft.com/office/powerpoint/2010/main" val="62087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a:solidFill>
                  <a:srgbClr val="FFFFFF"/>
                </a:solidFill>
              </a:rPr>
              <a:t>English Admissions 2021 (preliminary figures)</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dirty="0"/>
              <a:t>Applications:</a:t>
            </a:r>
            <a:endParaRPr lang="en-GB" dirty="0">
              <a:cs typeface="Calibri"/>
            </a:endParaRPr>
          </a:p>
          <a:p>
            <a:pPr marL="0" indent="0">
              <a:buNone/>
            </a:pPr>
            <a:r>
              <a:rPr lang="en-GB" dirty="0"/>
              <a:t>State schools: 55%</a:t>
            </a:r>
            <a:endParaRPr lang="en-GB" dirty="0">
              <a:cs typeface="Calibri"/>
            </a:endParaRPr>
          </a:p>
          <a:p>
            <a:pPr marL="0" indent="0">
              <a:buNone/>
            </a:pPr>
            <a:r>
              <a:rPr lang="en-GB" dirty="0"/>
              <a:t>Independent schools: 25%</a:t>
            </a:r>
            <a:endParaRPr lang="en-GB" dirty="0">
              <a:cs typeface="Calibri"/>
            </a:endParaRPr>
          </a:p>
          <a:p>
            <a:pPr marL="0" indent="0">
              <a:buNone/>
            </a:pPr>
            <a:endParaRPr lang="en-GB" sz="2400"/>
          </a:p>
          <a:p>
            <a:r>
              <a:rPr lang="en-GB" dirty="0"/>
              <a:t>Offers</a:t>
            </a:r>
            <a:endParaRPr lang="en-GB" dirty="0">
              <a:cs typeface="Calibri"/>
            </a:endParaRPr>
          </a:p>
          <a:p>
            <a:pPr marL="0" indent="0">
              <a:buNone/>
            </a:pPr>
            <a:r>
              <a:rPr lang="en-GB" dirty="0"/>
              <a:t>State schools: 68% of total offers</a:t>
            </a:r>
            <a:endParaRPr lang="en-GB" dirty="0">
              <a:cs typeface="Calibri"/>
            </a:endParaRPr>
          </a:p>
          <a:p>
            <a:pPr marL="0" indent="0">
              <a:buNone/>
            </a:pPr>
            <a:r>
              <a:rPr lang="en-GB" dirty="0"/>
              <a:t>Independent schools: 23% of total offers</a:t>
            </a:r>
            <a:endParaRPr lang="en-GB" dirty="0">
              <a:cs typeface="Calibri"/>
            </a:endParaRPr>
          </a:p>
        </p:txBody>
      </p:sp>
    </p:spTree>
    <p:extLst>
      <p:ext uri="{BB962C8B-B14F-4D97-AF65-F5344CB8AC3E}">
        <p14:creationId xmlns:p14="http://schemas.microsoft.com/office/powerpoint/2010/main" val="314408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GB" sz="4000">
                <a:solidFill>
                  <a:srgbClr val="FFFFFF"/>
                </a:solidFill>
              </a:rPr>
              <a:t>English Admissions 2021 (preliminary figures)</a:t>
            </a:r>
          </a:p>
        </p:txBody>
      </p:sp>
      <p:sp>
        <p:nvSpPr>
          <p:cNvPr id="3" name="Content Placeholder 2"/>
          <p:cNvSpPr>
            <a:spLocks noGrp="1"/>
          </p:cNvSpPr>
          <p:nvPr>
            <p:ph idx="1"/>
          </p:nvPr>
        </p:nvSpPr>
        <p:spPr>
          <a:xfrm>
            <a:off x="1367624" y="2490436"/>
            <a:ext cx="9708995" cy="3567173"/>
          </a:xfrm>
        </p:spPr>
        <p:txBody>
          <a:bodyPr anchor="ctr">
            <a:normAutofit/>
          </a:bodyPr>
          <a:lstStyle/>
          <a:p>
            <a:r>
              <a:rPr lang="en-GB" dirty="0"/>
              <a:t>Applications:</a:t>
            </a:r>
            <a:endParaRPr lang="en-GB" dirty="0">
              <a:cs typeface="Calibri"/>
            </a:endParaRPr>
          </a:p>
          <a:p>
            <a:pPr marL="0" indent="0">
              <a:buNone/>
            </a:pPr>
            <a:r>
              <a:rPr lang="en-GB" dirty="0"/>
              <a:t>Female: 79.5%</a:t>
            </a:r>
            <a:endParaRPr lang="en-GB" dirty="0">
              <a:cs typeface="Calibri"/>
            </a:endParaRPr>
          </a:p>
          <a:p>
            <a:pPr marL="0" indent="0">
              <a:buNone/>
            </a:pPr>
            <a:r>
              <a:rPr lang="en-GB" dirty="0"/>
              <a:t>Male: 20.5%</a:t>
            </a:r>
            <a:endParaRPr lang="en-GB" dirty="0">
              <a:cs typeface="Calibri"/>
            </a:endParaRPr>
          </a:p>
          <a:p>
            <a:pPr marL="0" indent="0">
              <a:buNone/>
            </a:pPr>
            <a:endParaRPr lang="en-GB" dirty="0">
              <a:cs typeface="Calibri"/>
            </a:endParaRPr>
          </a:p>
          <a:p>
            <a:r>
              <a:rPr lang="en-GB" dirty="0"/>
              <a:t>Offers</a:t>
            </a:r>
            <a:endParaRPr lang="en-GB" dirty="0">
              <a:cs typeface="Calibri"/>
            </a:endParaRPr>
          </a:p>
          <a:p>
            <a:pPr marL="0" indent="0">
              <a:buNone/>
            </a:pPr>
            <a:r>
              <a:rPr lang="en-GB" dirty="0"/>
              <a:t>Female: 35.5% success rate</a:t>
            </a:r>
            <a:endParaRPr lang="en-GB" dirty="0">
              <a:cs typeface="Calibri"/>
            </a:endParaRPr>
          </a:p>
          <a:p>
            <a:pPr marL="0" indent="0">
              <a:buNone/>
            </a:pPr>
            <a:r>
              <a:rPr lang="en-GB" dirty="0"/>
              <a:t>Male: 47.1% success rate</a:t>
            </a:r>
            <a:endParaRPr lang="en-GB" dirty="0">
              <a:cs typeface="Calibri"/>
            </a:endParaRPr>
          </a:p>
        </p:txBody>
      </p:sp>
    </p:spTree>
    <p:extLst>
      <p:ext uri="{BB962C8B-B14F-4D97-AF65-F5344CB8AC3E}">
        <p14:creationId xmlns:p14="http://schemas.microsoft.com/office/powerpoint/2010/main" val="41444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2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GB" b="1">
                <a:solidFill>
                  <a:srgbClr val="FFFFFF"/>
                </a:solidFill>
              </a:rPr>
              <a:t>What degrees are there? </a:t>
            </a:r>
          </a:p>
        </p:txBody>
      </p:sp>
      <p:sp>
        <p:nvSpPr>
          <p:cNvPr id="3" name="Content Placeholder 2"/>
          <p:cNvSpPr>
            <a:spLocks noGrp="1"/>
          </p:cNvSpPr>
          <p:nvPr>
            <p:ph sz="quarter" idx="1"/>
          </p:nvPr>
        </p:nvSpPr>
        <p:spPr>
          <a:xfrm>
            <a:off x="4978708" y="885651"/>
            <a:ext cx="6525220" cy="4616849"/>
          </a:xfrm>
        </p:spPr>
        <p:txBody>
          <a:bodyPr anchor="ctr">
            <a:normAutofit/>
          </a:bodyPr>
          <a:lstStyle/>
          <a:p>
            <a:r>
              <a:rPr lang="en-GB" sz="2400" b="1"/>
              <a:t>English Language and Literature</a:t>
            </a:r>
          </a:p>
          <a:p>
            <a:pPr lvl="1"/>
            <a:r>
              <a:rPr lang="en-GB"/>
              <a:t>3 years</a:t>
            </a:r>
          </a:p>
          <a:p>
            <a:pPr lvl="1"/>
            <a:r>
              <a:rPr lang="en-GB"/>
              <a:t>Year 1: Anglo-Saxon, Victorian, and Modern Literature; theories of language and literature</a:t>
            </a:r>
          </a:p>
          <a:p>
            <a:pPr lvl="1"/>
            <a:r>
              <a:rPr lang="en-GB"/>
              <a:t>Year 2: Covers 1350-1760 in 3 separate modules or ‘papers’ </a:t>
            </a:r>
          </a:p>
          <a:p>
            <a:pPr lvl="1"/>
            <a:r>
              <a:rPr lang="en-GB"/>
              <a:t>Year 3: Students develop their own research studying Shakespeare, an option course, and a dissertation.</a:t>
            </a:r>
          </a:p>
          <a:p>
            <a:pPr lvl="1"/>
            <a:r>
              <a:rPr lang="en-GB"/>
              <a:t>Exams at the end of Years 1 and 3</a:t>
            </a:r>
          </a:p>
        </p:txBody>
      </p:sp>
    </p:spTree>
    <p:extLst>
      <p:ext uri="{BB962C8B-B14F-4D97-AF65-F5344CB8AC3E}">
        <p14:creationId xmlns:p14="http://schemas.microsoft.com/office/powerpoint/2010/main" val="278819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47"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GB" b="1">
                <a:solidFill>
                  <a:srgbClr val="FFFFFF"/>
                </a:solidFill>
              </a:rPr>
              <a:t>Joint degrees</a:t>
            </a:r>
          </a:p>
        </p:txBody>
      </p:sp>
      <p:sp>
        <p:nvSpPr>
          <p:cNvPr id="3" name="Content Placeholder 2"/>
          <p:cNvSpPr>
            <a:spLocks noGrp="1"/>
          </p:cNvSpPr>
          <p:nvPr>
            <p:ph sz="quarter" idx="1"/>
          </p:nvPr>
        </p:nvSpPr>
        <p:spPr>
          <a:xfrm>
            <a:off x="4978708" y="885651"/>
            <a:ext cx="6525220" cy="4616849"/>
          </a:xfrm>
        </p:spPr>
        <p:txBody>
          <a:bodyPr anchor="ctr">
            <a:normAutofit/>
          </a:bodyPr>
          <a:lstStyle/>
          <a:p>
            <a:r>
              <a:rPr lang="en-GB" sz="2400" b="1"/>
              <a:t>History and English  </a:t>
            </a:r>
          </a:p>
          <a:p>
            <a:pPr lvl="1"/>
            <a:r>
              <a:rPr lang="en-GB"/>
              <a:t>3 years</a:t>
            </a:r>
          </a:p>
          <a:p>
            <a:pPr lvl="1"/>
            <a:r>
              <a:rPr lang="en-GB"/>
              <a:t>Study of language, texts, and culture, and the interactions of history and literature</a:t>
            </a:r>
          </a:p>
          <a:p>
            <a:pPr lvl="1"/>
            <a:r>
              <a:rPr lang="en-GB"/>
              <a:t>Study of historical documents as ‘texts’, and using  poetry, drama, and fiction as historically grounded ways of interpreting culture. </a:t>
            </a:r>
          </a:p>
          <a:p>
            <a:pPr lvl="1"/>
            <a:r>
              <a:rPr lang="en-GB"/>
              <a:t>Several ‘bridge’ papers bringing together both parts of the degree</a:t>
            </a:r>
          </a:p>
          <a:p>
            <a:pPr lvl="1"/>
            <a:endParaRPr lang="en-GB"/>
          </a:p>
        </p:txBody>
      </p:sp>
    </p:spTree>
    <p:extLst>
      <p:ext uri="{BB962C8B-B14F-4D97-AF65-F5344CB8AC3E}">
        <p14:creationId xmlns:p14="http://schemas.microsoft.com/office/powerpoint/2010/main" val="52089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GB" b="1" dirty="0">
                <a:solidFill>
                  <a:srgbClr val="FFFFFF"/>
                </a:solidFill>
              </a:rPr>
              <a:t>Joint degrees</a:t>
            </a:r>
          </a:p>
        </p:txBody>
      </p:sp>
      <p:sp>
        <p:nvSpPr>
          <p:cNvPr id="3" name="Content Placeholder 2"/>
          <p:cNvSpPr>
            <a:spLocks noGrp="1"/>
          </p:cNvSpPr>
          <p:nvPr>
            <p:ph sz="quarter" idx="1"/>
          </p:nvPr>
        </p:nvSpPr>
        <p:spPr>
          <a:xfrm>
            <a:off x="4978708" y="885651"/>
            <a:ext cx="6525220" cy="4616849"/>
          </a:xfrm>
        </p:spPr>
        <p:txBody>
          <a:bodyPr anchor="ctr">
            <a:normAutofit/>
          </a:bodyPr>
          <a:lstStyle/>
          <a:p>
            <a:r>
              <a:rPr lang="en-GB" sz="2000" b="1"/>
              <a:t>English and Modern Languages</a:t>
            </a:r>
          </a:p>
          <a:p>
            <a:pPr lvl="1"/>
            <a:r>
              <a:rPr lang="en-GB" sz="2000"/>
              <a:t>4 years</a:t>
            </a:r>
          </a:p>
          <a:p>
            <a:pPr lvl="1"/>
            <a:r>
              <a:rPr lang="en-GB" sz="2000"/>
              <a:t>Study of English literature alongside another literature, language, and culture. </a:t>
            </a:r>
          </a:p>
          <a:p>
            <a:pPr lvl="1"/>
            <a:r>
              <a:rPr lang="en-GB" sz="2000"/>
              <a:t>Students choose from the range of courses available in each subject, and have opportunities to allow them to cross-fertilize. </a:t>
            </a:r>
          </a:p>
          <a:p>
            <a:r>
              <a:rPr lang="en-GB" sz="2000" b="1"/>
              <a:t>Classics and English  </a:t>
            </a:r>
          </a:p>
          <a:p>
            <a:pPr lvl="1"/>
            <a:r>
              <a:rPr lang="en-GB" sz="2000"/>
              <a:t>3 or 4 years, depending on whether Latin or Greek has been studied to A-level.</a:t>
            </a:r>
          </a:p>
          <a:p>
            <a:pPr lvl="1"/>
            <a:r>
              <a:rPr lang="en-GB" sz="2000"/>
              <a:t>Study of at least one ancient language. </a:t>
            </a:r>
          </a:p>
          <a:p>
            <a:pPr lvl="1"/>
            <a:r>
              <a:rPr lang="en-GB" sz="2000"/>
              <a:t>Integrated course, with ‘bridge papers’ (eg Tragedy, Epic, Comedy, and Poetic Reception) in which both parts of the degree come together.</a:t>
            </a:r>
          </a:p>
          <a:p>
            <a:pPr lvl="1"/>
            <a:endParaRPr lang="en-GB" sz="2000"/>
          </a:p>
        </p:txBody>
      </p:sp>
    </p:spTree>
    <p:extLst>
      <p:ext uri="{BB962C8B-B14F-4D97-AF65-F5344CB8AC3E}">
        <p14:creationId xmlns:p14="http://schemas.microsoft.com/office/powerpoint/2010/main" val="5246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4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GB" b="1">
                <a:solidFill>
                  <a:srgbClr val="FFFFFF"/>
                </a:solidFill>
              </a:rPr>
              <a:t>Joint degrees</a:t>
            </a:r>
          </a:p>
        </p:txBody>
      </p:sp>
      <p:sp>
        <p:nvSpPr>
          <p:cNvPr id="3" name="Content Placeholder 2"/>
          <p:cNvSpPr>
            <a:spLocks noGrp="1"/>
          </p:cNvSpPr>
          <p:nvPr>
            <p:ph sz="quarter" idx="1"/>
          </p:nvPr>
        </p:nvSpPr>
        <p:spPr>
          <a:xfrm>
            <a:off x="4978708" y="885651"/>
            <a:ext cx="6525220" cy="4616849"/>
          </a:xfrm>
        </p:spPr>
        <p:txBody>
          <a:bodyPr anchor="ctr">
            <a:normAutofit/>
          </a:bodyPr>
          <a:lstStyle/>
          <a:p>
            <a:pPr marL="0" indent="0">
              <a:buNone/>
            </a:pPr>
            <a:r>
              <a:rPr lang="en-GB" dirty="0">
                <a:cs typeface="Calibri"/>
              </a:rPr>
              <a:t>Anyone who applies to one of the joint degrees can opt to be considered for single honours degree as well.</a:t>
            </a:r>
          </a:p>
        </p:txBody>
      </p:sp>
    </p:spTree>
    <p:extLst>
      <p:ext uri="{BB962C8B-B14F-4D97-AF65-F5344CB8AC3E}">
        <p14:creationId xmlns:p14="http://schemas.microsoft.com/office/powerpoint/2010/main" val="210821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8">
            <a:extLst>
              <a:ext uri="{FF2B5EF4-FFF2-40B4-BE49-F238E27FC236}">
                <a16:creationId xmlns:a16="http://schemas.microsoft.com/office/drawing/2014/main" id="{3B2EC6DB-66B5-104B-9F6F-7546BEDAE28B}"/>
              </a:ext>
            </a:extLst>
          </p:cNvPr>
          <p:cNvGrpSpPr>
            <a:grpSpLocks/>
          </p:cNvGrpSpPr>
          <p:nvPr/>
        </p:nvGrpSpPr>
        <p:grpSpPr bwMode="auto">
          <a:xfrm>
            <a:off x="1524000" y="6092826"/>
            <a:ext cx="9144000" cy="765175"/>
            <a:chOff x="0" y="6093296"/>
            <a:chExt cx="9144000" cy="764704"/>
          </a:xfrm>
        </p:grpSpPr>
        <p:sp>
          <p:nvSpPr>
            <p:cNvPr id="27668" name="Rectangle 9">
              <a:extLst>
                <a:ext uri="{FF2B5EF4-FFF2-40B4-BE49-F238E27FC236}">
                  <a16:creationId xmlns:a16="http://schemas.microsoft.com/office/drawing/2014/main" id="{E2DBA43B-DF3F-514C-999E-045E6B603349}"/>
                </a:ext>
              </a:extLst>
            </p:cNvPr>
            <p:cNvSpPr>
              <a:spLocks noChangeArrowheads="1"/>
            </p:cNvSpPr>
            <p:nvPr/>
          </p:nvSpPr>
          <p:spPr bwMode="auto">
            <a:xfrm>
              <a:off x="0" y="6093296"/>
              <a:ext cx="9144000" cy="764704"/>
            </a:xfrm>
            <a:prstGeom prst="rect">
              <a:avLst/>
            </a:prstGeom>
            <a:solidFill>
              <a:srgbClr val="002147"/>
            </a:solidFill>
            <a:ln w="9525" algn="ctr">
              <a:solidFill>
                <a:schemeClr val="tx1"/>
              </a:solidFill>
              <a:round/>
              <a:headEnd/>
              <a:tailEnd/>
            </a:ln>
          </p:spPr>
          <p:txBody>
            <a:bodyPr/>
            <a:lstStyle>
              <a:lvl1pPr>
                <a:lnSpc>
                  <a:spcPts val="2400"/>
                </a:lnSpc>
                <a:buClr>
                  <a:srgbClr val="002147"/>
                </a:buClr>
                <a:buSzPct val="80000"/>
                <a:buFont typeface="Wingdings" pitchFamily="2" charset="2"/>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lnSpc>
                  <a:spcPct val="100000"/>
                </a:lnSpc>
                <a:buClrTx/>
                <a:buSzTx/>
                <a:buFontTx/>
                <a:buNone/>
              </a:pPr>
              <a:r>
                <a:rPr lang="en-US" altLang="en-US" sz="1800">
                  <a:solidFill>
                    <a:schemeClr val="bg1"/>
                  </a:solidFill>
                </a:rPr>
                <a:t>                              </a:t>
              </a:r>
              <a:r>
                <a:rPr lang="en-US" altLang="en-US" sz="1700">
                  <a:solidFill>
                    <a:schemeClr val="bg1"/>
                  </a:solidFill>
                </a:rPr>
                <a:t>www.ox.ac.uk/admissions/undergraduate/why-oxford/was-right-for-me</a:t>
              </a:r>
            </a:p>
          </p:txBody>
        </p:sp>
        <p:pic>
          <p:nvPicPr>
            <p:cNvPr id="27669" name="Picture 2" descr="G:\Student Recruitment\Photographs\LOGO for web\brand marks for web\ox_brand1_rev_rect.gif">
              <a:extLst>
                <a:ext uri="{FF2B5EF4-FFF2-40B4-BE49-F238E27FC236}">
                  <a16:creationId xmlns:a16="http://schemas.microsoft.com/office/drawing/2014/main" id="{8EFA371E-9E30-FF45-BE12-9B67FDBFB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1" y="6093296"/>
              <a:ext cx="2016224" cy="62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extBox 1">
            <a:extLst>
              <a:ext uri="{FF2B5EF4-FFF2-40B4-BE49-F238E27FC236}">
                <a16:creationId xmlns:a16="http://schemas.microsoft.com/office/drawing/2014/main" id="{C13791C4-8D09-2F4F-A120-6A8B58280ECE}"/>
              </a:ext>
            </a:extLst>
          </p:cNvPr>
          <p:cNvSpPr txBox="1">
            <a:spLocks noChangeArrowheads="1"/>
          </p:cNvSpPr>
          <p:nvPr/>
        </p:nvSpPr>
        <p:spPr bwMode="auto">
          <a:xfrm>
            <a:off x="2016125" y="476251"/>
            <a:ext cx="1703388" cy="11080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Academic ability and potential </a:t>
            </a:r>
          </a:p>
        </p:txBody>
      </p:sp>
      <p:sp>
        <p:nvSpPr>
          <p:cNvPr id="18436" name="TextBox 2">
            <a:extLst>
              <a:ext uri="{FF2B5EF4-FFF2-40B4-BE49-F238E27FC236}">
                <a16:creationId xmlns:a16="http://schemas.microsoft.com/office/drawing/2014/main" id="{1E3B5A90-9167-5D4E-99D4-33BF6EBDC609}"/>
              </a:ext>
            </a:extLst>
          </p:cNvPr>
          <p:cNvSpPr txBox="1">
            <a:spLocks noChangeArrowheads="1"/>
          </p:cNvSpPr>
          <p:nvPr/>
        </p:nvSpPr>
        <p:spPr bwMode="auto">
          <a:xfrm>
            <a:off x="2016126" y="3805239"/>
            <a:ext cx="2638425" cy="76993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Suitability for chosen course</a:t>
            </a:r>
          </a:p>
        </p:txBody>
      </p:sp>
      <p:sp>
        <p:nvSpPr>
          <p:cNvPr id="18437" name="TextBox 3">
            <a:extLst>
              <a:ext uri="{FF2B5EF4-FFF2-40B4-BE49-F238E27FC236}">
                <a16:creationId xmlns:a16="http://schemas.microsoft.com/office/drawing/2014/main" id="{DB641C53-13C9-7049-A84A-597C0D622375}"/>
              </a:ext>
            </a:extLst>
          </p:cNvPr>
          <p:cNvSpPr txBox="1">
            <a:spLocks noChangeArrowheads="1"/>
          </p:cNvSpPr>
          <p:nvPr/>
        </p:nvSpPr>
        <p:spPr bwMode="auto">
          <a:xfrm>
            <a:off x="4165601" y="474664"/>
            <a:ext cx="2651125" cy="76993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Subject requirements</a:t>
            </a:r>
          </a:p>
        </p:txBody>
      </p:sp>
      <p:sp>
        <p:nvSpPr>
          <p:cNvPr id="18438" name="TextBox 4">
            <a:extLst>
              <a:ext uri="{FF2B5EF4-FFF2-40B4-BE49-F238E27FC236}">
                <a16:creationId xmlns:a16="http://schemas.microsoft.com/office/drawing/2014/main" id="{E8A991EC-3BDA-9C48-81DE-49D5A58D3585}"/>
              </a:ext>
            </a:extLst>
          </p:cNvPr>
          <p:cNvSpPr txBox="1">
            <a:spLocks noChangeArrowheads="1"/>
          </p:cNvSpPr>
          <p:nvPr/>
        </p:nvSpPr>
        <p:spPr bwMode="auto">
          <a:xfrm>
            <a:off x="5138739" y="2111376"/>
            <a:ext cx="1957387" cy="11080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Genuine subject interest </a:t>
            </a:r>
          </a:p>
        </p:txBody>
      </p:sp>
      <p:sp>
        <p:nvSpPr>
          <p:cNvPr id="18439" name="TextBox 6">
            <a:extLst>
              <a:ext uri="{FF2B5EF4-FFF2-40B4-BE49-F238E27FC236}">
                <a16:creationId xmlns:a16="http://schemas.microsoft.com/office/drawing/2014/main" id="{B976CC67-F150-3546-B410-AAB619B5963A}"/>
              </a:ext>
            </a:extLst>
          </p:cNvPr>
          <p:cNvSpPr txBox="1">
            <a:spLocks noChangeArrowheads="1"/>
          </p:cNvSpPr>
          <p:nvPr/>
        </p:nvSpPr>
        <p:spPr bwMode="auto">
          <a:xfrm>
            <a:off x="2489200" y="2293939"/>
            <a:ext cx="2165350" cy="922337"/>
          </a:xfrm>
          <a:prstGeom prst="rect">
            <a:avLst/>
          </a:prstGeom>
          <a:solidFill>
            <a:srgbClr val="0021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5400" b="1" dirty="0">
                <a:solidFill>
                  <a:schemeClr val="bg1"/>
                </a:solidFill>
                <a:latin typeface="+mn-lt"/>
              </a:rPr>
              <a:t>YES</a:t>
            </a:r>
            <a:endParaRPr lang="en-GB" altLang="en-US" sz="5400" dirty="0">
              <a:solidFill>
                <a:schemeClr val="bg1"/>
              </a:solidFill>
              <a:latin typeface="+mn-lt"/>
            </a:endParaRPr>
          </a:p>
        </p:txBody>
      </p:sp>
      <p:sp>
        <p:nvSpPr>
          <p:cNvPr id="18440" name="TextBox 7">
            <a:extLst>
              <a:ext uri="{FF2B5EF4-FFF2-40B4-BE49-F238E27FC236}">
                <a16:creationId xmlns:a16="http://schemas.microsoft.com/office/drawing/2014/main" id="{287185B2-AC0B-894A-B4D1-886BE552B3ED}"/>
              </a:ext>
            </a:extLst>
          </p:cNvPr>
          <p:cNvSpPr txBox="1">
            <a:spLocks noChangeArrowheads="1"/>
          </p:cNvSpPr>
          <p:nvPr/>
        </p:nvSpPr>
        <p:spPr bwMode="auto">
          <a:xfrm>
            <a:off x="8642350" y="3557589"/>
            <a:ext cx="1531938" cy="1108075"/>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Particular school types</a:t>
            </a:r>
          </a:p>
        </p:txBody>
      </p:sp>
      <p:sp>
        <p:nvSpPr>
          <p:cNvPr id="18441" name="TextBox 8">
            <a:extLst>
              <a:ext uri="{FF2B5EF4-FFF2-40B4-BE49-F238E27FC236}">
                <a16:creationId xmlns:a16="http://schemas.microsoft.com/office/drawing/2014/main" id="{92A13344-DEB2-E847-84F9-8934BCAA1B49}"/>
              </a:ext>
            </a:extLst>
          </p:cNvPr>
          <p:cNvSpPr txBox="1">
            <a:spLocks noChangeArrowheads="1"/>
          </p:cNvSpPr>
          <p:nvPr/>
        </p:nvSpPr>
        <p:spPr bwMode="auto">
          <a:xfrm>
            <a:off x="5143500" y="3621089"/>
            <a:ext cx="2490788" cy="769441"/>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Irrelevant extra-curricular activities</a:t>
            </a:r>
          </a:p>
        </p:txBody>
      </p:sp>
      <p:sp>
        <p:nvSpPr>
          <p:cNvPr id="18442" name="TextBox 9">
            <a:extLst>
              <a:ext uri="{FF2B5EF4-FFF2-40B4-BE49-F238E27FC236}">
                <a16:creationId xmlns:a16="http://schemas.microsoft.com/office/drawing/2014/main" id="{CB1A92E6-51DF-4745-840C-4B7B3DECEBD9}"/>
              </a:ext>
            </a:extLst>
          </p:cNvPr>
          <p:cNvSpPr txBox="1">
            <a:spLocks noChangeArrowheads="1"/>
          </p:cNvSpPr>
          <p:nvPr/>
        </p:nvSpPr>
        <p:spPr bwMode="auto">
          <a:xfrm>
            <a:off x="7635876" y="487364"/>
            <a:ext cx="2538413" cy="769937"/>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Particular backgrounds</a:t>
            </a:r>
          </a:p>
        </p:txBody>
      </p:sp>
      <p:sp>
        <p:nvSpPr>
          <p:cNvPr id="18443" name="TextBox 10">
            <a:extLst>
              <a:ext uri="{FF2B5EF4-FFF2-40B4-BE49-F238E27FC236}">
                <a16:creationId xmlns:a16="http://schemas.microsoft.com/office/drawing/2014/main" id="{3429A810-E650-9445-84F9-6E619331F3ED}"/>
              </a:ext>
            </a:extLst>
          </p:cNvPr>
          <p:cNvSpPr txBox="1">
            <a:spLocks noChangeArrowheads="1"/>
          </p:cNvSpPr>
          <p:nvPr/>
        </p:nvSpPr>
        <p:spPr bwMode="auto">
          <a:xfrm>
            <a:off x="8037514" y="2111375"/>
            <a:ext cx="1647825" cy="922338"/>
          </a:xfrm>
          <a:prstGeom prst="rect">
            <a:avLst/>
          </a:prstGeom>
          <a:solidFill>
            <a:srgbClr val="0021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5400" b="1" dirty="0">
                <a:solidFill>
                  <a:schemeClr val="bg1"/>
                </a:solidFill>
                <a:latin typeface="+mn-lt"/>
              </a:rPr>
              <a:t>NO</a:t>
            </a:r>
          </a:p>
        </p:txBody>
      </p:sp>
      <p:sp>
        <p:nvSpPr>
          <p:cNvPr id="18444" name="Right Arrow 13">
            <a:extLst>
              <a:ext uri="{FF2B5EF4-FFF2-40B4-BE49-F238E27FC236}">
                <a16:creationId xmlns:a16="http://schemas.microsoft.com/office/drawing/2014/main" id="{528E1C05-03FF-A04C-9990-D4E4AF227DC3}"/>
              </a:ext>
            </a:extLst>
          </p:cNvPr>
          <p:cNvSpPr>
            <a:spLocks noChangeArrowheads="1"/>
          </p:cNvSpPr>
          <p:nvPr/>
        </p:nvSpPr>
        <p:spPr bwMode="auto">
          <a:xfrm>
            <a:off x="4605338" y="2444750"/>
            <a:ext cx="538162" cy="484188"/>
          </a:xfrm>
          <a:prstGeom prst="rightArrow">
            <a:avLst>
              <a:gd name="adj1" fmla="val 50000"/>
              <a:gd name="adj2" fmla="val 50024"/>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445" name="Up Arrow 14">
            <a:extLst>
              <a:ext uri="{FF2B5EF4-FFF2-40B4-BE49-F238E27FC236}">
                <a16:creationId xmlns:a16="http://schemas.microsoft.com/office/drawing/2014/main" id="{C6525B6E-D686-4F43-A78D-6F3CE38D5388}"/>
              </a:ext>
            </a:extLst>
          </p:cNvPr>
          <p:cNvSpPr>
            <a:spLocks noChangeArrowheads="1"/>
          </p:cNvSpPr>
          <p:nvPr/>
        </p:nvSpPr>
        <p:spPr bwMode="auto">
          <a:xfrm>
            <a:off x="2435225" y="1584326"/>
            <a:ext cx="484188" cy="1071563"/>
          </a:xfrm>
          <a:prstGeom prst="upArrow">
            <a:avLst>
              <a:gd name="adj1" fmla="val 50000"/>
              <a:gd name="adj2" fmla="val 50105"/>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446" name="Up Arrow 15">
            <a:extLst>
              <a:ext uri="{FF2B5EF4-FFF2-40B4-BE49-F238E27FC236}">
                <a16:creationId xmlns:a16="http://schemas.microsoft.com/office/drawing/2014/main" id="{4403E310-C5F5-9A4E-8267-A4D4C2CF5187}"/>
              </a:ext>
            </a:extLst>
          </p:cNvPr>
          <p:cNvSpPr>
            <a:spLocks noChangeArrowheads="1"/>
          </p:cNvSpPr>
          <p:nvPr/>
        </p:nvSpPr>
        <p:spPr bwMode="auto">
          <a:xfrm>
            <a:off x="4121150" y="1244600"/>
            <a:ext cx="484188" cy="1049338"/>
          </a:xfrm>
          <a:prstGeom prst="upArrow">
            <a:avLst>
              <a:gd name="adj1" fmla="val 50000"/>
              <a:gd name="adj2" fmla="val 50105"/>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447" name="Down Arrow 16">
            <a:extLst>
              <a:ext uri="{FF2B5EF4-FFF2-40B4-BE49-F238E27FC236}">
                <a16:creationId xmlns:a16="http://schemas.microsoft.com/office/drawing/2014/main" id="{0CD3EC4C-F1DC-EC4D-9D27-77778FC400F1}"/>
              </a:ext>
            </a:extLst>
          </p:cNvPr>
          <p:cNvSpPr>
            <a:spLocks noChangeArrowheads="1"/>
          </p:cNvSpPr>
          <p:nvPr/>
        </p:nvSpPr>
        <p:spPr bwMode="auto">
          <a:xfrm>
            <a:off x="2625725" y="2822575"/>
            <a:ext cx="484188" cy="977900"/>
          </a:xfrm>
          <a:prstGeom prst="downArrow">
            <a:avLst>
              <a:gd name="adj1" fmla="val 50000"/>
              <a:gd name="adj2" fmla="val 50024"/>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 name="Left-Up Arrow 17">
            <a:extLst>
              <a:ext uri="{FF2B5EF4-FFF2-40B4-BE49-F238E27FC236}">
                <a16:creationId xmlns:a16="http://schemas.microsoft.com/office/drawing/2014/main" id="{80D12554-81BD-BE4E-BBF4-5DDCCC68E1B2}"/>
              </a:ext>
            </a:extLst>
          </p:cNvPr>
          <p:cNvSpPr/>
          <p:nvPr/>
        </p:nvSpPr>
        <p:spPr bwMode="auto">
          <a:xfrm>
            <a:off x="7635875" y="2822575"/>
            <a:ext cx="850900" cy="1335088"/>
          </a:xfrm>
          <a:prstGeom prst="leftUpArrow">
            <a:avLst>
              <a:gd name="adj1" fmla="val 25000"/>
              <a:gd name="adj2" fmla="val 25000"/>
              <a:gd name="adj3" fmla="val 18173"/>
            </a:avLst>
          </a:prstGeom>
          <a:solidFill>
            <a:srgbClr val="002147"/>
          </a:solidFill>
          <a:ln w="9525" cap="flat" cmpd="sng" algn="ctr">
            <a:noFill/>
            <a:prstDash val="solid"/>
            <a:round/>
            <a:headEnd type="none" w="med" len="med"/>
            <a:tailEnd type="none" w="med" len="med"/>
          </a:ln>
          <a:effectLst/>
        </p:spPr>
        <p:txBody>
          <a:bodyPr/>
          <a:lstStyle/>
          <a:p>
            <a:pPr>
              <a:defRPr/>
            </a:pPr>
            <a:endParaRPr lang="en-GB" dirty="0">
              <a:ea typeface="ＭＳ Ｐゴシック" pitchFamily="1" charset="-128"/>
            </a:endParaRPr>
          </a:p>
        </p:txBody>
      </p:sp>
      <p:sp>
        <p:nvSpPr>
          <p:cNvPr id="18449" name="Up Arrow 18">
            <a:extLst>
              <a:ext uri="{FF2B5EF4-FFF2-40B4-BE49-F238E27FC236}">
                <a16:creationId xmlns:a16="http://schemas.microsoft.com/office/drawing/2014/main" id="{64079059-76FF-A14C-9944-1257BAD2642A}"/>
              </a:ext>
            </a:extLst>
          </p:cNvPr>
          <p:cNvSpPr>
            <a:spLocks noChangeArrowheads="1"/>
          </p:cNvSpPr>
          <p:nvPr/>
        </p:nvSpPr>
        <p:spPr bwMode="auto">
          <a:xfrm>
            <a:off x="9188451" y="1257301"/>
            <a:ext cx="485775" cy="854075"/>
          </a:xfrm>
          <a:prstGeom prst="upArrow">
            <a:avLst>
              <a:gd name="adj1" fmla="val 50000"/>
              <a:gd name="adj2" fmla="val 49877"/>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450" name="Down Arrow 19">
            <a:extLst>
              <a:ext uri="{FF2B5EF4-FFF2-40B4-BE49-F238E27FC236}">
                <a16:creationId xmlns:a16="http://schemas.microsoft.com/office/drawing/2014/main" id="{AFAFB7C9-92D9-3649-9D0B-90C59C78460E}"/>
              </a:ext>
            </a:extLst>
          </p:cNvPr>
          <p:cNvSpPr>
            <a:spLocks noChangeArrowheads="1"/>
          </p:cNvSpPr>
          <p:nvPr/>
        </p:nvSpPr>
        <p:spPr bwMode="auto">
          <a:xfrm>
            <a:off x="9188451" y="2930526"/>
            <a:ext cx="485775" cy="627063"/>
          </a:xfrm>
          <a:prstGeom prst="downArrow">
            <a:avLst>
              <a:gd name="adj1" fmla="val 50000"/>
              <a:gd name="adj2" fmla="val 49821"/>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pic>
        <p:nvPicPr>
          <p:cNvPr id="27667" name="Picture 7">
            <a:extLst>
              <a:ext uri="{FF2B5EF4-FFF2-40B4-BE49-F238E27FC236}">
                <a16:creationId xmlns:a16="http://schemas.microsoft.com/office/drawing/2014/main" id="{08B33D2B-0BD2-5545-8DC8-95945BAB32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6126" y="4821239"/>
            <a:ext cx="8175625"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630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727</TotalTime>
  <Words>1503</Words>
  <Application>Microsoft Office PowerPoint</Application>
  <PresentationFormat>Widescreen</PresentationFormat>
  <Paragraphs>241</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ADMISSIONS  ENGLISH LANGAUAGE AND LITERATURE</vt:lpstr>
      <vt:lpstr>Information</vt:lpstr>
      <vt:lpstr>English Admissions 2021 (preliminary figures)</vt:lpstr>
      <vt:lpstr>English Admissions 2021 (preliminary figures)</vt:lpstr>
      <vt:lpstr>What degrees are there? </vt:lpstr>
      <vt:lpstr>Joint degrees</vt:lpstr>
      <vt:lpstr>Joint degrees</vt:lpstr>
      <vt:lpstr>Joint degrees</vt:lpstr>
      <vt:lpstr>PowerPoint Presentation</vt:lpstr>
      <vt:lpstr>PowerPoint Presentation</vt:lpstr>
      <vt:lpstr>Qualifications</vt:lpstr>
      <vt:lpstr>Application elements </vt:lpstr>
      <vt:lpstr>PowerPoint Presentation</vt:lpstr>
      <vt:lpstr>UCAS form</vt:lpstr>
      <vt:lpstr>Personal Statement</vt:lpstr>
      <vt:lpstr>Reference</vt:lpstr>
      <vt:lpstr>Written work</vt:lpstr>
      <vt:lpstr>Written work</vt:lpstr>
      <vt:lpstr>ELAT: English Literature Admissions Test</vt:lpstr>
      <vt:lpstr>Shortlisting</vt:lpstr>
      <vt:lpstr>Interviews</vt:lpstr>
      <vt:lpstr>Interviews</vt:lpstr>
      <vt:lpstr>PowerPoint Presentation</vt:lpstr>
      <vt:lpstr>Decision making</vt:lpstr>
      <vt:lpstr>Opportunity Oxford </vt:lpstr>
      <vt:lpstr>PowerPoint Presentation</vt:lpstr>
      <vt:lpstr>Foundation Oxford </vt:lpstr>
      <vt:lpstr>    Working together   Enthusing students to study English at A-level  Encouraging students to think about Oxford, and then to apply  Thinking about our admissions process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Lynn Robson</cp:lastModifiedBy>
  <cp:revision>217</cp:revision>
  <dcterms:created xsi:type="dcterms:W3CDTF">2018-02-24T12:50:03Z</dcterms:created>
  <dcterms:modified xsi:type="dcterms:W3CDTF">2022-02-12T12:04:53Z</dcterms:modified>
</cp:coreProperties>
</file>