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59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6B35A-C4C9-3B4C-A327-30C29B2DFC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013F892-A165-3F46-8025-A1653FA21E9F}">
      <dgm:prSet phldrT="[Text]"/>
      <dgm:spPr/>
      <dgm:t>
        <a:bodyPr/>
        <a:lstStyle/>
        <a:p>
          <a:r>
            <a:rPr lang="en-GB" dirty="0"/>
            <a:t>why does this character behave this way? </a:t>
          </a:r>
        </a:p>
      </dgm:t>
    </dgm:pt>
    <dgm:pt modelId="{11BDC6CF-F680-1144-89E4-244A33D3EC4B}" type="parTrans" cxnId="{DACFCBCB-9AB3-3941-8395-6E84BCA142A0}">
      <dgm:prSet/>
      <dgm:spPr/>
      <dgm:t>
        <a:bodyPr/>
        <a:lstStyle/>
        <a:p>
          <a:endParaRPr lang="en-GB"/>
        </a:p>
      </dgm:t>
    </dgm:pt>
    <dgm:pt modelId="{8C4BB0AF-F393-ED49-8AA0-F860DCE4CC5B}" type="sibTrans" cxnId="{DACFCBCB-9AB3-3941-8395-6E84BCA142A0}">
      <dgm:prSet/>
      <dgm:spPr/>
      <dgm:t>
        <a:bodyPr/>
        <a:lstStyle/>
        <a:p>
          <a:endParaRPr lang="en-GB"/>
        </a:p>
      </dgm:t>
    </dgm:pt>
    <dgm:pt modelId="{CCA76E1B-346F-884D-816B-83D2A5AA9490}">
      <dgm:prSet phldrT="[Text]"/>
      <dgm:spPr/>
      <dgm:t>
        <a:bodyPr/>
        <a:lstStyle/>
        <a:p>
          <a:r>
            <a:rPr lang="en-GB" dirty="0"/>
            <a:t>why does the play need this behaviour?</a:t>
          </a:r>
        </a:p>
      </dgm:t>
    </dgm:pt>
    <dgm:pt modelId="{11F432C7-F9E6-FE4C-8751-2471C04194CB}" type="parTrans" cxnId="{0BCB4DEF-E4EC-E64A-AC24-7B8539E75501}">
      <dgm:prSet/>
      <dgm:spPr/>
      <dgm:t>
        <a:bodyPr/>
        <a:lstStyle/>
        <a:p>
          <a:endParaRPr lang="en-GB"/>
        </a:p>
      </dgm:t>
    </dgm:pt>
    <dgm:pt modelId="{A9B03CB9-2DB3-2E48-9669-2A638747CE72}" type="sibTrans" cxnId="{0BCB4DEF-E4EC-E64A-AC24-7B8539E75501}">
      <dgm:prSet/>
      <dgm:spPr/>
      <dgm:t>
        <a:bodyPr/>
        <a:lstStyle/>
        <a:p>
          <a:endParaRPr lang="en-GB"/>
        </a:p>
      </dgm:t>
    </dgm:pt>
    <dgm:pt modelId="{62181D84-84FC-6A4E-9DB1-541E32643439}" type="pres">
      <dgm:prSet presAssocID="{A9C6B35A-C4C9-3B4C-A327-30C29B2DFC57}" presName="Name0" presStyleCnt="0">
        <dgm:presLayoutVars>
          <dgm:dir/>
          <dgm:resizeHandles val="exact"/>
        </dgm:presLayoutVars>
      </dgm:prSet>
      <dgm:spPr/>
    </dgm:pt>
    <dgm:pt modelId="{5F850D88-AA56-FD4F-84DD-6C3D4FE9CF31}" type="pres">
      <dgm:prSet presAssocID="{2013F892-A165-3F46-8025-A1653FA21E9F}" presName="node" presStyleLbl="node1" presStyleIdx="0" presStyleCnt="2">
        <dgm:presLayoutVars>
          <dgm:bulletEnabled val="1"/>
        </dgm:presLayoutVars>
      </dgm:prSet>
      <dgm:spPr/>
    </dgm:pt>
    <dgm:pt modelId="{AB12C9DC-D76F-6F4D-AC98-AEEFE2F4C566}" type="pres">
      <dgm:prSet presAssocID="{8C4BB0AF-F393-ED49-8AA0-F860DCE4CC5B}" presName="sibTrans" presStyleLbl="sibTrans2D1" presStyleIdx="0" presStyleCnt="1"/>
      <dgm:spPr/>
    </dgm:pt>
    <dgm:pt modelId="{B12600C6-9BE3-DE45-90BF-FF8B74DE9394}" type="pres">
      <dgm:prSet presAssocID="{8C4BB0AF-F393-ED49-8AA0-F860DCE4CC5B}" presName="connectorText" presStyleLbl="sibTrans2D1" presStyleIdx="0" presStyleCnt="1"/>
      <dgm:spPr/>
    </dgm:pt>
    <dgm:pt modelId="{C4E6AAB5-A673-0043-BE3F-AE0FF0DEBD0E}" type="pres">
      <dgm:prSet presAssocID="{CCA76E1B-346F-884D-816B-83D2A5AA9490}" presName="node" presStyleLbl="node1" presStyleIdx="1" presStyleCnt="2">
        <dgm:presLayoutVars>
          <dgm:bulletEnabled val="1"/>
        </dgm:presLayoutVars>
      </dgm:prSet>
      <dgm:spPr/>
    </dgm:pt>
  </dgm:ptLst>
  <dgm:cxnLst>
    <dgm:cxn modelId="{ED3F5C03-2516-4746-A07C-0F1461D97A04}" type="presOf" srcId="{2013F892-A165-3F46-8025-A1653FA21E9F}" destId="{5F850D88-AA56-FD4F-84DD-6C3D4FE9CF31}" srcOrd="0" destOrd="0" presId="urn:microsoft.com/office/officeart/2005/8/layout/process1"/>
    <dgm:cxn modelId="{27471F3A-336D-8D42-BAAE-3ED4CB2F1004}" type="presOf" srcId="{8C4BB0AF-F393-ED49-8AA0-F860DCE4CC5B}" destId="{AB12C9DC-D76F-6F4D-AC98-AEEFE2F4C566}" srcOrd="0" destOrd="0" presId="urn:microsoft.com/office/officeart/2005/8/layout/process1"/>
    <dgm:cxn modelId="{2185C641-87A7-E54A-AA93-CEB0D9FDE96B}" type="presOf" srcId="{CCA76E1B-346F-884D-816B-83D2A5AA9490}" destId="{C4E6AAB5-A673-0043-BE3F-AE0FF0DEBD0E}" srcOrd="0" destOrd="0" presId="urn:microsoft.com/office/officeart/2005/8/layout/process1"/>
    <dgm:cxn modelId="{CB6F9BA5-E2A3-6C4A-B325-ED275036A2EF}" type="presOf" srcId="{8C4BB0AF-F393-ED49-8AA0-F860DCE4CC5B}" destId="{B12600C6-9BE3-DE45-90BF-FF8B74DE9394}" srcOrd="1" destOrd="0" presId="urn:microsoft.com/office/officeart/2005/8/layout/process1"/>
    <dgm:cxn modelId="{F3CC45C8-3F58-D64D-A23D-0B164D4D905B}" type="presOf" srcId="{A9C6B35A-C4C9-3B4C-A327-30C29B2DFC57}" destId="{62181D84-84FC-6A4E-9DB1-541E32643439}" srcOrd="0" destOrd="0" presId="urn:microsoft.com/office/officeart/2005/8/layout/process1"/>
    <dgm:cxn modelId="{DACFCBCB-9AB3-3941-8395-6E84BCA142A0}" srcId="{A9C6B35A-C4C9-3B4C-A327-30C29B2DFC57}" destId="{2013F892-A165-3F46-8025-A1653FA21E9F}" srcOrd="0" destOrd="0" parTransId="{11BDC6CF-F680-1144-89E4-244A33D3EC4B}" sibTransId="{8C4BB0AF-F393-ED49-8AA0-F860DCE4CC5B}"/>
    <dgm:cxn modelId="{0BCB4DEF-E4EC-E64A-AC24-7B8539E75501}" srcId="{A9C6B35A-C4C9-3B4C-A327-30C29B2DFC57}" destId="{CCA76E1B-346F-884D-816B-83D2A5AA9490}" srcOrd="1" destOrd="0" parTransId="{11F432C7-F9E6-FE4C-8751-2471C04194CB}" sibTransId="{A9B03CB9-2DB3-2E48-9669-2A638747CE72}"/>
    <dgm:cxn modelId="{19BE4C9F-276E-0A4F-92AD-CBF77960377C}" type="presParOf" srcId="{62181D84-84FC-6A4E-9DB1-541E32643439}" destId="{5F850D88-AA56-FD4F-84DD-6C3D4FE9CF31}" srcOrd="0" destOrd="0" presId="urn:microsoft.com/office/officeart/2005/8/layout/process1"/>
    <dgm:cxn modelId="{C9DBC8CD-5436-3E4A-BFEF-2584CAE1B4B4}" type="presParOf" srcId="{62181D84-84FC-6A4E-9DB1-541E32643439}" destId="{AB12C9DC-D76F-6F4D-AC98-AEEFE2F4C566}" srcOrd="1" destOrd="0" presId="urn:microsoft.com/office/officeart/2005/8/layout/process1"/>
    <dgm:cxn modelId="{36A0C9E2-7D17-444E-8A99-D10B86BB6C1E}" type="presParOf" srcId="{AB12C9DC-D76F-6F4D-AC98-AEEFE2F4C566}" destId="{B12600C6-9BE3-DE45-90BF-FF8B74DE9394}" srcOrd="0" destOrd="0" presId="urn:microsoft.com/office/officeart/2005/8/layout/process1"/>
    <dgm:cxn modelId="{A0EC12B2-9753-3D40-9208-60BF2C6F0F7F}" type="presParOf" srcId="{62181D84-84FC-6A4E-9DB1-541E32643439}" destId="{C4E6AAB5-A673-0043-BE3F-AE0FF0DEBD0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0D5FE-1D52-FB42-B6C2-5CA0BEDC19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357E3C-9082-E941-8166-4BDF5013B147}">
      <dgm:prSet phldrT="[Text]"/>
      <dgm:spPr/>
      <dgm:t>
        <a:bodyPr/>
        <a:lstStyle/>
        <a:p>
          <a:r>
            <a:rPr lang="en-GB" dirty="0"/>
            <a:t>Why does he or she do what they do? </a:t>
          </a:r>
        </a:p>
      </dgm:t>
    </dgm:pt>
    <dgm:pt modelId="{0FF31AD0-04CC-BA44-886C-63A35DDCB875}" type="parTrans" cxnId="{6E9C3DCC-9CA1-404D-ABAC-09D5B652D016}">
      <dgm:prSet/>
      <dgm:spPr/>
      <dgm:t>
        <a:bodyPr/>
        <a:lstStyle/>
        <a:p>
          <a:endParaRPr lang="en-GB"/>
        </a:p>
      </dgm:t>
    </dgm:pt>
    <dgm:pt modelId="{19F90A0D-BCF5-B64E-921F-D0B9357E6EDD}" type="sibTrans" cxnId="{6E9C3DCC-9CA1-404D-ABAC-09D5B652D016}">
      <dgm:prSet/>
      <dgm:spPr/>
      <dgm:t>
        <a:bodyPr/>
        <a:lstStyle/>
        <a:p>
          <a:endParaRPr lang="en-GB"/>
        </a:p>
      </dgm:t>
    </dgm:pt>
    <dgm:pt modelId="{669B5E7F-A988-3F46-853D-03EC4614B6B3}">
      <dgm:prSet phldrT="[Text]"/>
      <dgm:spPr/>
      <dgm:t>
        <a:bodyPr/>
        <a:lstStyle/>
        <a:p>
          <a:r>
            <a:rPr lang="en-GB" dirty="0"/>
            <a:t>What would the play be like without them? </a:t>
          </a:r>
        </a:p>
      </dgm:t>
    </dgm:pt>
    <dgm:pt modelId="{2ADEBF1B-7E76-4E4E-8096-D06D6C6F1EB1}" type="parTrans" cxnId="{0EFDC80D-8FDC-6A40-8FC4-32EB44064D62}">
      <dgm:prSet/>
      <dgm:spPr/>
      <dgm:t>
        <a:bodyPr/>
        <a:lstStyle/>
        <a:p>
          <a:endParaRPr lang="en-GB"/>
        </a:p>
      </dgm:t>
    </dgm:pt>
    <dgm:pt modelId="{97C291EB-368D-504F-9BA7-290B202E9588}" type="sibTrans" cxnId="{0EFDC80D-8FDC-6A40-8FC4-32EB44064D62}">
      <dgm:prSet/>
      <dgm:spPr/>
      <dgm:t>
        <a:bodyPr/>
        <a:lstStyle/>
        <a:p>
          <a:endParaRPr lang="en-GB"/>
        </a:p>
      </dgm:t>
    </dgm:pt>
    <dgm:pt modelId="{73AC0999-3080-A24F-85DC-38FB7CC9733E}" type="pres">
      <dgm:prSet presAssocID="{1DE0D5FE-1D52-FB42-B6C2-5CA0BEDC1994}" presName="Name0" presStyleCnt="0">
        <dgm:presLayoutVars>
          <dgm:dir/>
          <dgm:resizeHandles val="exact"/>
        </dgm:presLayoutVars>
      </dgm:prSet>
      <dgm:spPr/>
    </dgm:pt>
    <dgm:pt modelId="{33701EBB-D647-C54A-BDC8-F08E8190C1DF}" type="pres">
      <dgm:prSet presAssocID="{55357E3C-9082-E941-8166-4BDF5013B147}" presName="node" presStyleLbl="node1" presStyleIdx="0" presStyleCnt="2">
        <dgm:presLayoutVars>
          <dgm:bulletEnabled val="1"/>
        </dgm:presLayoutVars>
      </dgm:prSet>
      <dgm:spPr/>
    </dgm:pt>
    <dgm:pt modelId="{B3394C60-4F59-6540-8EF9-424C7726D1A8}" type="pres">
      <dgm:prSet presAssocID="{19F90A0D-BCF5-B64E-921F-D0B9357E6EDD}" presName="sibTrans" presStyleLbl="sibTrans2D1" presStyleIdx="0" presStyleCnt="1"/>
      <dgm:spPr/>
    </dgm:pt>
    <dgm:pt modelId="{5743F6A7-0A5E-0B47-B1A5-BA1229280B48}" type="pres">
      <dgm:prSet presAssocID="{19F90A0D-BCF5-B64E-921F-D0B9357E6EDD}" presName="connectorText" presStyleLbl="sibTrans2D1" presStyleIdx="0" presStyleCnt="1"/>
      <dgm:spPr/>
    </dgm:pt>
    <dgm:pt modelId="{FF94D8E8-38E8-F540-9260-DAC5706F9A00}" type="pres">
      <dgm:prSet presAssocID="{669B5E7F-A988-3F46-853D-03EC4614B6B3}" presName="node" presStyleLbl="node1" presStyleIdx="1" presStyleCnt="2">
        <dgm:presLayoutVars>
          <dgm:bulletEnabled val="1"/>
        </dgm:presLayoutVars>
      </dgm:prSet>
      <dgm:spPr/>
    </dgm:pt>
  </dgm:ptLst>
  <dgm:cxnLst>
    <dgm:cxn modelId="{0EFDC80D-8FDC-6A40-8FC4-32EB44064D62}" srcId="{1DE0D5FE-1D52-FB42-B6C2-5CA0BEDC1994}" destId="{669B5E7F-A988-3F46-853D-03EC4614B6B3}" srcOrd="1" destOrd="0" parTransId="{2ADEBF1B-7E76-4E4E-8096-D06D6C6F1EB1}" sibTransId="{97C291EB-368D-504F-9BA7-290B202E9588}"/>
    <dgm:cxn modelId="{7A21DD12-DED6-8643-A7D3-2B38B4A893D6}" type="presOf" srcId="{19F90A0D-BCF5-B64E-921F-D0B9357E6EDD}" destId="{5743F6A7-0A5E-0B47-B1A5-BA1229280B48}" srcOrd="1" destOrd="0" presId="urn:microsoft.com/office/officeart/2005/8/layout/process1"/>
    <dgm:cxn modelId="{DFC45F3A-B65A-FF44-8650-72110E783AFC}" type="presOf" srcId="{19F90A0D-BCF5-B64E-921F-D0B9357E6EDD}" destId="{B3394C60-4F59-6540-8EF9-424C7726D1A8}" srcOrd="0" destOrd="0" presId="urn:microsoft.com/office/officeart/2005/8/layout/process1"/>
    <dgm:cxn modelId="{B2DD0B6C-50A7-9749-BE8E-11EF77C58B7E}" type="presOf" srcId="{55357E3C-9082-E941-8166-4BDF5013B147}" destId="{33701EBB-D647-C54A-BDC8-F08E8190C1DF}" srcOrd="0" destOrd="0" presId="urn:microsoft.com/office/officeart/2005/8/layout/process1"/>
    <dgm:cxn modelId="{DE104197-178F-CA42-A310-485ABD32D1CA}" type="presOf" srcId="{1DE0D5FE-1D52-FB42-B6C2-5CA0BEDC1994}" destId="{73AC0999-3080-A24F-85DC-38FB7CC9733E}" srcOrd="0" destOrd="0" presId="urn:microsoft.com/office/officeart/2005/8/layout/process1"/>
    <dgm:cxn modelId="{6E9C3DCC-9CA1-404D-ABAC-09D5B652D016}" srcId="{1DE0D5FE-1D52-FB42-B6C2-5CA0BEDC1994}" destId="{55357E3C-9082-E941-8166-4BDF5013B147}" srcOrd="0" destOrd="0" parTransId="{0FF31AD0-04CC-BA44-886C-63A35DDCB875}" sibTransId="{19F90A0D-BCF5-B64E-921F-D0B9357E6EDD}"/>
    <dgm:cxn modelId="{E27332FA-564A-9748-BF81-A38628B64EA6}" type="presOf" srcId="{669B5E7F-A988-3F46-853D-03EC4614B6B3}" destId="{FF94D8E8-38E8-F540-9260-DAC5706F9A00}" srcOrd="0" destOrd="0" presId="urn:microsoft.com/office/officeart/2005/8/layout/process1"/>
    <dgm:cxn modelId="{DCB9C05F-7DCB-8E4E-998F-36684CBA0EC5}" type="presParOf" srcId="{73AC0999-3080-A24F-85DC-38FB7CC9733E}" destId="{33701EBB-D647-C54A-BDC8-F08E8190C1DF}" srcOrd="0" destOrd="0" presId="urn:microsoft.com/office/officeart/2005/8/layout/process1"/>
    <dgm:cxn modelId="{61B80267-2C74-C744-BD8E-DDA608533DD6}" type="presParOf" srcId="{73AC0999-3080-A24F-85DC-38FB7CC9733E}" destId="{B3394C60-4F59-6540-8EF9-424C7726D1A8}" srcOrd="1" destOrd="0" presId="urn:microsoft.com/office/officeart/2005/8/layout/process1"/>
    <dgm:cxn modelId="{77EE5460-088C-5344-910C-7756584B441E}" type="presParOf" srcId="{B3394C60-4F59-6540-8EF9-424C7726D1A8}" destId="{5743F6A7-0A5E-0B47-B1A5-BA1229280B48}" srcOrd="0" destOrd="0" presId="urn:microsoft.com/office/officeart/2005/8/layout/process1"/>
    <dgm:cxn modelId="{014CE52A-0DC2-E24B-8520-5A3D3CA5CDA6}" type="presParOf" srcId="{73AC0999-3080-A24F-85DC-38FB7CC9733E}" destId="{FF94D8E8-38E8-F540-9260-DAC5706F9A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50D88-AA56-FD4F-84DD-6C3D4FE9CF31}">
      <dsp:nvSpPr>
        <dsp:cNvPr id="0" name=""/>
        <dsp:cNvSpPr/>
      </dsp:nvSpPr>
      <dsp:spPr>
        <a:xfrm>
          <a:off x="1771" y="1935862"/>
          <a:ext cx="3777632" cy="2266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why does this character behave this way? </a:t>
          </a:r>
        </a:p>
      </dsp:txBody>
      <dsp:txXfrm>
        <a:off x="68157" y="2002248"/>
        <a:ext cx="3644860" cy="2133807"/>
      </dsp:txXfrm>
    </dsp:sp>
    <dsp:sp modelId="{AB12C9DC-D76F-6F4D-AC98-AEEFE2F4C566}">
      <dsp:nvSpPr>
        <dsp:cNvPr id="0" name=""/>
        <dsp:cNvSpPr/>
      </dsp:nvSpPr>
      <dsp:spPr>
        <a:xfrm>
          <a:off x="4157166" y="2600725"/>
          <a:ext cx="800858" cy="93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4157166" y="2788095"/>
        <a:ext cx="560601" cy="562112"/>
      </dsp:txXfrm>
    </dsp:sp>
    <dsp:sp modelId="{C4E6AAB5-A673-0043-BE3F-AE0FF0DEBD0E}">
      <dsp:nvSpPr>
        <dsp:cNvPr id="0" name=""/>
        <dsp:cNvSpPr/>
      </dsp:nvSpPr>
      <dsp:spPr>
        <a:xfrm>
          <a:off x="5290456" y="1935862"/>
          <a:ext cx="3777632" cy="2266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why does the play need this behaviour?</a:t>
          </a:r>
        </a:p>
      </dsp:txBody>
      <dsp:txXfrm>
        <a:off x="5356842" y="2002248"/>
        <a:ext cx="3644860" cy="2133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01EBB-D647-C54A-BDC8-F08E8190C1DF}">
      <dsp:nvSpPr>
        <dsp:cNvPr id="0" name=""/>
        <dsp:cNvSpPr/>
      </dsp:nvSpPr>
      <dsp:spPr>
        <a:xfrm>
          <a:off x="1402" y="206139"/>
          <a:ext cx="2991340" cy="1794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Why does he or she do what they do? </a:t>
          </a:r>
        </a:p>
      </dsp:txBody>
      <dsp:txXfrm>
        <a:off x="53970" y="258707"/>
        <a:ext cx="2886204" cy="1689668"/>
      </dsp:txXfrm>
    </dsp:sp>
    <dsp:sp modelId="{B3394C60-4F59-6540-8EF9-424C7726D1A8}">
      <dsp:nvSpPr>
        <dsp:cNvPr id="0" name=""/>
        <dsp:cNvSpPr/>
      </dsp:nvSpPr>
      <dsp:spPr>
        <a:xfrm>
          <a:off x="3291876" y="732615"/>
          <a:ext cx="634164" cy="74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291876" y="880985"/>
        <a:ext cx="443915" cy="445112"/>
      </dsp:txXfrm>
    </dsp:sp>
    <dsp:sp modelId="{FF94D8E8-38E8-F540-9260-DAC5706F9A00}">
      <dsp:nvSpPr>
        <dsp:cNvPr id="0" name=""/>
        <dsp:cNvSpPr/>
      </dsp:nvSpPr>
      <dsp:spPr>
        <a:xfrm>
          <a:off x="4189279" y="206139"/>
          <a:ext cx="2991340" cy="1794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What would the play be like without them? </a:t>
          </a:r>
        </a:p>
      </dsp:txBody>
      <dsp:txXfrm>
        <a:off x="4241847" y="258707"/>
        <a:ext cx="2886204" cy="1689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34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0:39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24575,'9'9'0,"-7"0"0,10-4 0,-2 8 0,0-11 0,0 10 0,2-11 0,-1 8 0,4-8 0,3 3 0,3-4 0,-5 0 0,14 0 0,-14 0 0,15 0 0,-5-5 0,6-1 0,1-5 0,-1-4 0,0-2 0,-5 0 0,3-3 0,-9 5 0,10-7 0,-10 2 0,4 0 0,-5 4 0,-1-2 0,1 7 0,0-8 0,-1 8 0,-4-3 0,3 5 0,-8 0 0,4-1 0,-5 5 0,0-3 0,-1 3 0,1 0 0,0-3 0,0 7 0,-4-3 0,-1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0:40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24575,'0'14'0,"4"0"0,6 5 0,5 1 0,5-5 0,-1 4 0,6-13 0,-4 3 0,10-4 0,-10-4 0,10 4 0,-5-5 0,1 0 0,10 0 0,-7-16 0,10-4 0,-5-15 0,0 0 0,0 0 0,-6 1 0,5-1 0,-11 3 0,9 3 0,-11 3 0,5 6 0,-7 0 0,1 5 0,-1 1 0,1 4 0,-5 0 0,3 5 0,-8-3 0,4 7 0,-6-3 0,1 4 0,0 0 0,0 0 0,-4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0:4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24575,'0'17'0,"0"-5"0,4 6 0,1-8 0,4 3 0,0-4 0,0-1 0,-4 1 0,2 0 0,-2 0 0,4-4 0,0 3 0,5-7 0,0 3 0,6-4 0,-1 0 0,6 0 0,-4 0 0,10 0 0,-5 0 0,7-5 0,-1-6 0,0-1 0,0-4 0,0 5 0,0-4 0,5 3 0,2-4 0,6 5 0,0-5 0,1 3 0,3-3 0,-1-1 0,-4 5 0,-5-9 0,-7 8 0,-1-2 0,-5 5 0,-2 0 0,-5 0 0,-4 5 0,-2-3 0,-4 7 0,-5-3 0,0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0:44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24575,'0'9'0,"0"-1"0,0 18 0,4-8 0,-2 13 0,6-11 0,-2 5 0,3-9 0,1 3 0,4-5 0,-8-4 0,11 8 0,-11-8 0,13 0 0,-4-2 0,-1-3 0,5 1 0,1-2 0,1-4 0,10 0 0,-10 0 0,10 0 0,-5 0 0,6 0 0,0-5 0,1-1 0,-1-10 0,6-1 0,-5 0 0,16-9 0,-14 7 0,11-7 0,-4-3 0,7 6 0,-6-6 0,5 1 0,-14 10 0,8-7 0,-9 8 0,-2 1 0,-6 1 0,-6 5 0,0 5 0,-4-4 0,-2 8 0,-5-3 0,-3 4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1:3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36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0 355 24575,'0'8'0,"0"6"0,0-5 0,0 5 0,4-5 0,-3 0 0,7-1 0,-3 1 0,0 0 0,3 0 0,-7 0 0,6-4 0,-2 3 0,4-7 0,-4 6 0,2-6 0,-6 7 0,7-7 0,-7 7 0,7-7 0,-4 3 0,5-4 0,0 0 0,0 0 0,-1 0 0,1 0 0,0 0 0,5 0 0,1 0 0,4-5 0,1 0 0,-1-10 0,8-7 0,-6 1 0,12-13 0,-10 7 0,9-2 0,-9-2 0,8 8 0,-3-9 0,-1 10 0,5-6 0,-5 12 0,-1-3 0,5 7 0,-5-3 0,1 1 0,4 2 0,-11-2 0,11-2 0,-11 5 0,10-8 0,-10 3 0,4-3 0,-5 4 0,-8 6 0,-3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38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0 261 24575,'0'13'0,"0"3"0,0-6 0,0 3 0,0-4 0,0 0 0,0 0 0,0-1 0,4 1 0,1 0 0,3-1 0,-3 1 0,3-1 0,-3-3 0,4-1 0,-1-4 0,6 0 0,-4 0 0,8 0 0,-3 0 0,4 0 0,-4 0 0,2-4 0,-2-6 0,4 0 0,0-4 0,1 4 0,-6 1 0,10-2 0,-7 2 0,8-6 0,0 4 0,-4-8 0,10 2 0,-5-3 0,1-1 0,4 4 0,-10-2 0,4 4 0,-6-1 0,5 2 0,-7 0 0,6 3 0,-8-3 0,0 4 0,-2 1 0,1 0 0,-5 0 0,5-1 0,-5 2 0,-1-1 0,1 4 0,-4-3 0,-1 3 0,0 0 0,-3-3 0,3 7 0,-4-3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40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0 181 24575,'0'18'0,"0"-5"0,4 5 0,-2-8 0,7 14 0,0-9 0,-3 6 0,7-4 0,-8-7 0,4 9 0,0-13 0,-3 6 0,-2-7 0,-1 4 0,2-4 0,4-1 0,0-4 0,5 0 0,1 0 0,10 0 0,-4 0 0,9 0 0,-3-5 0,13-13 0,-5-7 0,7-11 0,-1 6 0,2-5 0,6 3 0,0 1 0,-1 1 0,-1 7 0,-1 4 0,1-3 0,0 9 0,0 1 0,-7 2 0,-1 9 0,0-9 0,-6 9 0,6-5 0,-12 2 0,-2 3 0,-6-4 0,1 5 0,-5-4 0,-2 3 0,0-2 0,-3 3 0,3 0 0,-4-4 0,-4 3 0,-1-3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43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1 162 24575,'4'3'0,"0"2"0,-4 3 0,0 0 0,4 1 0,-3 0 0,3 0 0,-4 0 0,0-1 0,0 1 0,0 0 0,0 0 0,4 0 0,-3 0 0,3-1 0,-4 1 0,3 0 0,-2 0 0,3 0 0,-4-1 0,4-3 0,1 3 0,4-7 0,-1 2 0,0-3 0,1 0 0,0 0 0,0 0 0,0 0 0,4 0 0,2 0 0,4-4 0,0-1 0,6-10 0,-4-1 0,10 0 0,-5 1 0,6 4 0,7-5 0,1 3 0,7-4 0,0 5 0,0-5 0,7 4 0,-6-10 0,7 10 0,-9-9 0,1 9 0,-7-9 0,-1 10 0,-7-9 0,1 9 0,-7-3 0,-1 9 0,-5-3 0,-6 8 0,0-3 0,-10 4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44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0 223 24575,'0'8'0,"0"-4"0,0 13 0,0-3 0,0-4 0,0 3 0,0 1 0,0-4 0,0 3 0,0-4 0,4-4 0,1-1 0,14-4 0,-2 0 0,13 0 0,3 0 0,8-6 0,0-11 0,4-2 0,-3-10 0,3 7 0,3-8 0,-3 6 0,3-1 0,-7 4 0,4 8 0,-11-3 0,11 5 0,-11 4 0,4-3 0,-5 4 0,-1 0 0,0-3 0,-6 3 0,5-5 0,-10 2 0,4 3 0,-11-2 0,4 2 0,-8-3 0,4 4 0,-6-3 0,1 7 0,-4-3 0,-1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29:46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1 134 24575,'0'18'0,"0"4"0,0 10 0,0 0 0,0 0 0,0 1 0,0-1 0,0 0 0,4-6 0,-3 5 0,8-10 0,-8 4 0,7-10 0,-3-1 0,0-5 0,3-4 0,-3 2 0,4-2 0,0 4 0,3-4 0,-2-1 0,13-4 0,-6 0 0,13 0 0,-9 0 0,10-5 0,-4-1 0,9-9 0,4-3 0,5-4 0,2-2 0,-1 1 0,9-2 0,9-6 0,-6 5 0,19-7 0,-19 8 0,14-1 0,-9-5 0,12-2 0,-17 2 0,8 1 0,-22 7 0,3 0 0,-2 1 0,-11 4 0,3 2 0,-17 7 0,0-1 0,-7 5 0,-4 1 0,-1 0 0,1 3 0,-4-3 0,-1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0:3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0 455 24575,'0'13'0,"0"3"0,0-6 0,0 4 0,0-5 0,0 0 0,0-1 0,0 1 0,4-4 0,1-1 0,3-4 0,1 0 0,5 0 0,-4 0 0,8 0 0,-3 0 0,4 0 0,-4-4 0,4-2 0,-9-3 0,8-1 0,-8 1 0,3 4 0,-4-3 0,0 7 0,0-7 0,0 7 0,0-3 0,-1 4 0,1 0 0,5 0 0,-4-4 0,8 3 0,-3-7 0,5 2 0,5-4 0,-4-5 0,9-1 0,-3-5 0,5 0 0,-5-6 0,4 4 0,-7-14 0,2 8 0,3-12 0,-11 9 0,7 4 0,-8-3 0,-2 10 0,0 1 0,-1 1 0,-4 9 0,3-4 0,-4 5 0,0 0 0,0 0 0,0 4 0,-1-3 0,-3 4 0,-1-1 0,-4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17:30:37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0 404 24575,'14'0'0,"0"0"0,1 0 0,3 0 0,-3 0 0,4 0 0,1 0 0,5 0 0,-4-5 0,4-5 0,1-6 0,-5-4 0,4 0 0,0 4 0,-3-8 0,3 7 0,-5-4 0,0 2 0,-1 4 0,1-5 0,-5 0 0,4 1 0,-8-1 0,7 0 0,-7 5 0,7-3 0,-8 8 0,8-9 0,-8 9 0,4-4 0,-5 9 0,0-3 0,-1 7 0,1-7 0,0 7 0,0-3 0,0 4 0,-1-3 0,-3 2 0,-1-3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3485-4AD4-A34C-A593-BE78CFC5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A69E4-7071-2048-84DF-E100C7938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38E86-1279-6D41-9FFD-DEF14B18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74A6-EDB8-4540-8429-F7936FCA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2672-7F72-7842-AF65-25241EBF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E6A2-0962-3A43-AA33-AB1E2081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9AC66-04A3-9B43-820C-247E57CB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1BCD3-EDB1-7046-B2BB-C92FA40F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68B4-A44C-EE4F-A957-928AB8E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541B-95E6-4A4E-8955-3293C153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4F547-1A0E-E547-9211-6106CC3E2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416F0-E273-3F4B-BB6F-72B989741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1E6E-7341-594C-A895-5877073D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B5EF7-3CA2-1341-85FD-941AF877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315E3-CFCE-094C-94CB-9287CB12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D488-4EFA-9045-B670-F8049C5B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50C2B-FAAB-394C-8D63-110B2AFD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E8C7-8FDD-8544-878C-9FB65F73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BBF14-4364-F84C-8469-AB008634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C58F-7AD6-4247-83AD-B8A8F1EF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1862-9936-2E49-9F6E-47519F98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E6DC1-6E84-814A-9044-EE740664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81DA-8989-B642-82FF-4C6C57FE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D10-04D9-BE45-86A2-A0901297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17B09-3B84-6F43-822D-E6087B52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C497-CCEB-B847-9C48-2F561820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0E5F-DF3D-1C42-AB54-E99A24B5D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B1165-16C2-A840-9194-697773B24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2DD61-9CFF-0B42-906E-19AB3968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0196A-97B9-7644-BB02-7A454064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1D68-8E42-144B-8EB2-E8A47F6D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5266-69D4-2D45-95E0-D3321C3C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12E8A-F049-514C-BDB3-0BD0CB45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F132-67AA-B54D-8949-33377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119BC-3707-984C-B73F-35E786D0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EBF4C-D4A6-9D44-BC12-4C11F3CC1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F868E-8281-984B-953F-CA9577FC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B8368-8CDB-D64E-90E0-1EB1979E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7A37D-980F-CC4A-BA43-4C225B5F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C208-14AC-1F40-BC48-14CFD4E9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F79A7-013F-BA4E-ADCB-2E0FBDA7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6E8F1-DB27-BC41-BFC1-CE5F9181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0B85C-2091-BE41-AE47-447E6602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9015B-6EF5-1740-878B-8C292F15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3F672-D7E7-7A44-AC37-5087F913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16B1A-BABD-D141-A4BA-B98F682F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3615-3746-E844-9D84-C2B1789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78CF-3503-EA4B-A643-BFCA106F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63136-C79D-E149-A59A-C9D08CB0F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DE229-74BB-7445-A9E6-9EC10151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86B6B-911F-F944-B4FC-298977FE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4AB2B-6CA0-4247-A6E9-1A955B04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852D-DF69-3D40-8224-309DD715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EC065-21D3-A44C-83E3-3FD5A88F6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19D67-E45E-724E-9788-FD9FA765A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79AAE-3611-8F4D-95D0-2B28ECF8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1F1D6-45DE-EB46-B44F-1FEE6DF0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DFD66-6CC6-2648-A5E5-0177851F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6346C-9BB2-C545-A6C0-952286B9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A227E-BFC7-DE42-8D41-7485E2DCC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76838-31ED-8440-A498-78294D897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9567-B5DD-394C-97DB-0C2CBC05FBC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8D7A-F0CE-8D4C-89E0-8980B3D5C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42F91-161E-1C47-A35E-F438894B9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B7FE-874B-2849-AC78-0E1BF37D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mma.smith@hertford.ox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" Type="http://schemas.openxmlformats.org/officeDocument/2006/relationships/image" Target="../media/image10.tiff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0.png"/><Relationship Id="rId15" Type="http://schemas.openxmlformats.org/officeDocument/2006/relationships/image" Target="../media/image1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customXml" Target="../ink/ink12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0.png"/><Relationship Id="rId1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2A0-DD83-8D43-AC53-3F4B6DBBA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98" y="753762"/>
            <a:ext cx="7438768" cy="2756201"/>
          </a:xfrm>
        </p:spPr>
        <p:txBody>
          <a:bodyPr/>
          <a:lstStyle/>
          <a:p>
            <a:r>
              <a:rPr lang="en-US" dirty="0"/>
              <a:t>Shakespeare and </a:t>
            </a:r>
            <a:br>
              <a:rPr lang="en-US" dirty="0"/>
            </a:br>
            <a:r>
              <a:rPr lang="en-US" dirty="0"/>
              <a:t>Character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E7D4C-79CC-9447-A180-1DDF063AF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037438" cy="1655762"/>
          </a:xfrm>
        </p:spPr>
        <p:txBody>
          <a:bodyPr/>
          <a:lstStyle/>
          <a:p>
            <a:r>
              <a:rPr lang="en-US" dirty="0"/>
              <a:t>English Faculty, Oxford February 2021</a:t>
            </a:r>
          </a:p>
          <a:p>
            <a:r>
              <a:rPr lang="en-US" dirty="0">
                <a:hlinkClick r:id="rId2"/>
              </a:rPr>
              <a:t>Emma.smith@hertford.ox.ac.uk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OldFortunatus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23F77-7014-6741-90A9-A1EBF6827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593" y="122923"/>
            <a:ext cx="6736814" cy="66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5DF3-D5E9-5C45-80F0-A3A6EC5F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 the critical conversation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F072-1981-A347-AB47-E10DDEBA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694" y="3428999"/>
            <a:ext cx="9788611" cy="28452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E0BC81-93C1-FB4C-93F1-AEFCD5ECDB2A}"/>
                  </a:ext>
                </a:extLst>
              </p14:cNvPr>
              <p14:cNvContentPartPr/>
              <p14:nvPr/>
            </p14:nvContentPartPr>
            <p14:xfrm>
              <a:off x="2457934" y="414359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E0BC81-93C1-FB4C-93F1-AEFCD5ECDB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9294" y="413459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71448B-C436-3444-8324-A8D2C5560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680026"/>
              </p:ext>
            </p:extLst>
          </p:nvPr>
        </p:nvGraphicFramePr>
        <p:xfrm>
          <a:off x="1507524" y="135924"/>
          <a:ext cx="9069860" cy="613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10F95E-54B9-5846-92CE-05ECB28B9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264652"/>
              </p:ext>
            </p:extLst>
          </p:nvPr>
        </p:nvGraphicFramePr>
        <p:xfrm>
          <a:off x="2977978" y="3931249"/>
          <a:ext cx="7182022" cy="220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8286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B3C71-8C5D-0A48-88A7-C9E6230C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8E073-278F-164C-85FA-FCFA45C99F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C76BBC-6A31-9E46-B96F-2C3F64141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/>
              <a:t>Romeo and Juliet </a:t>
            </a:r>
            <a:r>
              <a:rPr lang="en-US" dirty="0"/>
              <a:t>(1599 edition) </a:t>
            </a:r>
          </a:p>
          <a:p>
            <a:pPr marL="0" indent="0">
              <a:buNone/>
            </a:pPr>
            <a:r>
              <a:rPr lang="en-US" dirty="0"/>
              <a:t>(compare your teaching text)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(British Library Treasures Shakespeare in Quarto project)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C1726-324B-A84C-B97E-BCE2B427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07" y="877330"/>
            <a:ext cx="5319493" cy="47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BE31-244C-0D4A-8135-3FD1BD48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088" y="3649893"/>
            <a:ext cx="5100712" cy="25270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Characters who are functional, or structural, or thematic – rather than psychological </a:t>
            </a:r>
          </a:p>
          <a:p>
            <a:pPr marL="0" indent="0">
              <a:buNone/>
            </a:pPr>
            <a:r>
              <a:rPr lang="en-US" dirty="0" err="1"/>
              <a:t>Eg</a:t>
            </a:r>
            <a:r>
              <a:rPr lang="en-US" dirty="0"/>
              <a:t> Fortinbras in </a:t>
            </a:r>
            <a:r>
              <a:rPr lang="en-US" i="1" dirty="0"/>
              <a:t>Hamlet, </a:t>
            </a:r>
            <a:r>
              <a:rPr lang="en-US" dirty="0"/>
              <a:t>Sebastian in </a:t>
            </a:r>
            <a:r>
              <a:rPr lang="en-US" i="1" dirty="0"/>
              <a:t>Twelfth Night</a:t>
            </a:r>
            <a:r>
              <a:rPr lang="en-US" dirty="0"/>
              <a:t>, Marina in </a:t>
            </a:r>
            <a:r>
              <a:rPr lang="en-US" i="1" dirty="0"/>
              <a:t>Measure for Measure</a:t>
            </a:r>
            <a:r>
              <a:rPr lang="en-US" dirty="0"/>
              <a:t>, Emilia in </a:t>
            </a:r>
            <a:r>
              <a:rPr lang="en-US" i="1" dirty="0"/>
              <a:t>Othello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Characters can be plot devices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D93534-C518-554D-AB78-CFC2331F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872" y="2916194"/>
            <a:ext cx="6084878" cy="36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EB7F-57D0-AD40-8409-913C9DB0E6ED}"/>
              </a:ext>
            </a:extLst>
          </p:cNvPr>
          <p:cNvSpPr txBox="1"/>
          <p:nvPr/>
        </p:nvSpPr>
        <p:spPr>
          <a:xfrm>
            <a:off x="588579" y="515008"/>
            <a:ext cx="859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Characters as structural/thematic/plot devices </a:t>
            </a:r>
          </a:p>
          <a:p>
            <a:endParaRPr lang="en-US" dirty="0"/>
          </a:p>
          <a:p>
            <a:r>
              <a:rPr lang="en-US" dirty="0"/>
              <a:t>	Fortinbras, Sebastian, Marina, Emilia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4428-3AA3-0D43-BC33-5D40FCC0E4F2}"/>
              </a:ext>
            </a:extLst>
          </p:cNvPr>
          <p:cNvSpPr txBox="1"/>
          <p:nvPr/>
        </p:nvSpPr>
        <p:spPr>
          <a:xfrm>
            <a:off x="588579" y="1807779"/>
            <a:ext cx="466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Characters who amplify the main character</a:t>
            </a:r>
          </a:p>
          <a:p>
            <a:endParaRPr lang="en-US" dirty="0"/>
          </a:p>
          <a:p>
            <a:r>
              <a:rPr lang="en-US" dirty="0"/>
              <a:t>	Ophelia, Cordelia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83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90CE-6095-3D4C-B5C0-B123A1DD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AF561-B12E-1B42-A782-67827388A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730" y="681037"/>
            <a:ext cx="3929448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86ED-A040-F042-A1C4-18472FEF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58E2-99D9-AC43-966D-FEA55EF5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7CE39-0A32-2C4E-90C7-A866C91A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60" y="1896762"/>
            <a:ext cx="3877276" cy="2180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75035-C3C1-BB40-8621-B30B1BCB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23" y="4234550"/>
            <a:ext cx="3894584" cy="2180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FCE2B-CA3D-3942-B3D0-FE5361324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852" y="177800"/>
            <a:ext cx="4697147" cy="38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6E95-FBFB-F94B-B7A7-2B57CF76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Lady Macbeth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6CDC-7BE4-1748-A508-6E915854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1659" cy="40314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 have given suck, and know </a:t>
            </a:r>
          </a:p>
          <a:p>
            <a:pPr marL="0" indent="0">
              <a:buNone/>
            </a:pPr>
            <a:r>
              <a:rPr lang="en-GB" dirty="0"/>
              <a:t>How tender ’tis to love the babe that milks me: </a:t>
            </a:r>
          </a:p>
          <a:p>
            <a:pPr marL="0" indent="0">
              <a:buNone/>
            </a:pPr>
            <a:r>
              <a:rPr lang="en-GB" dirty="0"/>
              <a:t>I would, while it was smiling in my face, </a:t>
            </a:r>
          </a:p>
          <a:p>
            <a:pPr marL="0" indent="0">
              <a:buNone/>
            </a:pPr>
            <a:r>
              <a:rPr lang="en-GB" dirty="0"/>
              <a:t>Have plucked my nipple from his boneless gums </a:t>
            </a:r>
          </a:p>
          <a:p>
            <a:pPr marL="0" indent="0">
              <a:buNone/>
            </a:pPr>
            <a:r>
              <a:rPr lang="en-GB" dirty="0"/>
              <a:t>And dashed the brains out, had I so sworn </a:t>
            </a:r>
          </a:p>
          <a:p>
            <a:pPr marL="0" indent="0">
              <a:buNone/>
            </a:pPr>
            <a:r>
              <a:rPr lang="en-GB" dirty="0"/>
              <a:t>As you have done to this. (1.7.54–9)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Harriet Walter:  ‘it could have been a boy who died. This seemed to us the most likely</a:t>
            </a:r>
          </a:p>
          <a:p>
            <a:pPr marL="0" indent="0">
              <a:buNone/>
            </a:pPr>
            <a:r>
              <a:rPr lang="en-GB" dirty="0"/>
              <a:t>and contained the richest theatrical juice . . . to create the highest stakes possible</a:t>
            </a:r>
          </a:p>
          <a:p>
            <a:pPr marL="0" indent="0">
              <a:buNone/>
            </a:pPr>
            <a:r>
              <a:rPr lang="en-GB" dirty="0"/>
              <a:t>for the couple in this short but pivotal scene [1.7], we decided that the couple</a:t>
            </a:r>
          </a:p>
          <a:p>
            <a:pPr marL="0" indent="0">
              <a:buNone/>
            </a:pPr>
            <a:r>
              <a:rPr lang="en-GB" dirty="0"/>
              <a:t>had not spoken of the child since its death and that, for whatever reason, they</a:t>
            </a:r>
          </a:p>
          <a:p>
            <a:pPr marL="0" indent="0">
              <a:buNone/>
            </a:pPr>
            <a:r>
              <a:rPr lang="en-GB" dirty="0"/>
              <a:t>could not have any more’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4760B0-A0F2-8048-880A-F9A2B78F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9859" y="172180"/>
            <a:ext cx="2847718" cy="42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8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E820-B4CD-F54D-A93B-4B2F4568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/>
              <a:t>From </a:t>
            </a:r>
            <a:br>
              <a:rPr lang="en-US" sz="2900" dirty="0"/>
            </a:br>
            <a:r>
              <a:rPr lang="en-US" sz="2900" dirty="0"/>
              <a:t>Emma Smith, </a:t>
            </a:r>
            <a:r>
              <a:rPr lang="en-US" sz="2900" i="1" dirty="0"/>
              <a:t>The Cambridge Introduction to Shakespeare </a:t>
            </a:r>
            <a:r>
              <a:rPr lang="en-US" sz="2900" dirty="0"/>
              <a:t>(2007)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5C91BE2-3D99-7D40-A9A7-DDFDDBB3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E82323-4176-9D44-B101-C1892954D165}"/>
              </a:ext>
            </a:extLst>
          </p:cNvPr>
          <p:cNvSpPr/>
          <p:nvPr/>
        </p:nvSpPr>
        <p:spPr>
          <a:xfrm>
            <a:off x="3048000" y="3105835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003E-547D-5746-8CC5-DE290E99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Desdemona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3CC9F-9B7A-C244-82A3-D7D66FB4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25" y="503881"/>
            <a:ext cx="5080000" cy="3403600"/>
          </a:xfrm>
          <a:prstGeom prst="rect">
            <a:avLst/>
          </a:prstGeom>
        </p:spPr>
      </p:pic>
      <p:pic>
        <p:nvPicPr>
          <p:cNvPr id="5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D2AA441-2D61-4040-8136-B428479DD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8" b="-1"/>
          <a:stretch/>
        </p:blipFill>
        <p:spPr>
          <a:xfrm>
            <a:off x="0" y="2205681"/>
            <a:ext cx="5944776" cy="40615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58E259-8674-894E-A6DA-A6463D8604FC}"/>
                  </a:ext>
                </a:extLst>
              </p14:cNvPr>
              <p14:cNvContentPartPr/>
              <p14:nvPr/>
            </p14:nvContentPartPr>
            <p14:xfrm>
              <a:off x="207574" y="528839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58E259-8674-894E-A6DA-A6463D8604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934" y="52793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93C993-1163-3349-A44B-74813735DC90}"/>
                  </a:ext>
                </a:extLst>
              </p14:cNvPr>
              <p14:cNvContentPartPr/>
              <p14:nvPr/>
            </p14:nvContentPartPr>
            <p14:xfrm>
              <a:off x="220534" y="3574790"/>
              <a:ext cx="308160" cy="18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93C993-1163-3349-A44B-74813735DC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534" y="3565790"/>
                <a:ext cx="3258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6D541EA-6561-FD4D-8DCB-8D8A33708A3D}"/>
                  </a:ext>
                </a:extLst>
              </p14:cNvPr>
              <p14:cNvContentPartPr/>
              <p14:nvPr/>
            </p14:nvContentPartPr>
            <p14:xfrm>
              <a:off x="319894" y="3832910"/>
              <a:ext cx="261720" cy="14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6D541EA-6561-FD4D-8DCB-8D8A33708A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894" y="3823910"/>
                <a:ext cx="279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6C1833-B612-644E-B17A-7DAE3C388B19}"/>
                  </a:ext>
                </a:extLst>
              </p14:cNvPr>
              <p14:cNvContentPartPr/>
              <p14:nvPr/>
            </p14:nvContentPartPr>
            <p14:xfrm>
              <a:off x="228094" y="4085990"/>
              <a:ext cx="42444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6C1833-B612-644E-B17A-7DAE3C388B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094" y="4077350"/>
                <a:ext cx="44208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F9D936A-5675-D64C-B841-7AEB5B5DCA49}"/>
              </a:ext>
            </a:extLst>
          </p:cNvPr>
          <p:cNvGrpSpPr/>
          <p:nvPr/>
        </p:nvGrpSpPr>
        <p:grpSpPr>
          <a:xfrm>
            <a:off x="201814" y="4376870"/>
            <a:ext cx="422280" cy="296640"/>
            <a:chOff x="201814" y="4376870"/>
            <a:chExt cx="4222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1D7D97-7C4F-2E41-993E-15B6ADD28AC9}"/>
                    </a:ext>
                  </a:extLst>
                </p14:cNvPr>
                <p14:cNvContentPartPr/>
                <p14:nvPr/>
              </p14:nvContentPartPr>
              <p14:xfrm>
                <a:off x="201814" y="4376870"/>
                <a:ext cx="369720" cy="12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1D7D97-7C4F-2E41-993E-15B6ADD28A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174" y="4368230"/>
                  <a:ext cx="38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9EBAEF-BDCA-6C4F-90A6-C2C9129E256E}"/>
                    </a:ext>
                  </a:extLst>
                </p14:cNvPr>
                <p14:cNvContentPartPr/>
                <p14:nvPr/>
              </p14:nvContentPartPr>
              <p14:xfrm>
                <a:off x="270214" y="4549310"/>
                <a:ext cx="353880" cy="12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9EBAEF-BDCA-6C4F-90A6-C2C9129E25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1214" y="4540310"/>
                  <a:ext cx="37152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7A72DF-9B76-314D-A5E7-AA917165DC07}"/>
                  </a:ext>
                </a:extLst>
              </p14:cNvPr>
              <p14:cNvContentPartPr/>
              <p14:nvPr/>
            </p14:nvContentPartPr>
            <p14:xfrm>
              <a:off x="253294" y="4893830"/>
              <a:ext cx="500760" cy="19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7A72DF-9B76-314D-A5E7-AA917165DC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654" y="4884830"/>
                <a:ext cx="518400" cy="21348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389A039-B1B2-6E43-9652-73F928F8EFB1}"/>
              </a:ext>
            </a:extLst>
          </p:cNvPr>
          <p:cNvSpPr txBox="1"/>
          <p:nvPr/>
        </p:nvSpPr>
        <p:spPr>
          <a:xfrm>
            <a:off x="6993924" y="4769708"/>
            <a:ext cx="253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Comedy? </a:t>
            </a:r>
          </a:p>
        </p:txBody>
      </p:sp>
    </p:spTree>
    <p:extLst>
      <p:ext uri="{BB962C8B-B14F-4D97-AF65-F5344CB8AC3E}">
        <p14:creationId xmlns:p14="http://schemas.microsoft.com/office/powerpoint/2010/main" val="4397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003E-547D-5746-8CC5-DE290E99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Desdemona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3CC9F-9B7A-C244-82A3-D7D66FB4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25" y="503881"/>
            <a:ext cx="5080000" cy="3403600"/>
          </a:xfrm>
          <a:prstGeom prst="rect">
            <a:avLst/>
          </a:prstGeom>
        </p:spPr>
      </p:pic>
      <p:pic>
        <p:nvPicPr>
          <p:cNvPr id="5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D2AA441-2D61-4040-8136-B428479DD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8" b="-1"/>
          <a:stretch/>
        </p:blipFill>
        <p:spPr>
          <a:xfrm>
            <a:off x="0" y="2205681"/>
            <a:ext cx="5944776" cy="4061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7312E-CF46-294A-8351-13B8F90B5AC5}"/>
              </a:ext>
            </a:extLst>
          </p:cNvPr>
          <p:cNvSpPr txBox="1"/>
          <p:nvPr/>
        </p:nvSpPr>
        <p:spPr>
          <a:xfrm>
            <a:off x="7414054" y="4955059"/>
            <a:ext cx="107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Tragedy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C3946A-C2F0-E94A-9400-6B4B301CBB93}"/>
                  </a:ext>
                </a:extLst>
              </p14:cNvPr>
              <p14:cNvContentPartPr/>
              <p14:nvPr/>
            </p14:nvContentPartPr>
            <p14:xfrm>
              <a:off x="3085774" y="3448070"/>
              <a:ext cx="280440" cy="19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C3946A-C2F0-E94A-9400-6B4B301CBB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6774" y="3439070"/>
                <a:ext cx="2980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A18A83-F14E-F248-8730-24935013A827}"/>
                  </a:ext>
                </a:extLst>
              </p14:cNvPr>
              <p14:cNvContentPartPr/>
              <p14:nvPr/>
            </p14:nvContentPartPr>
            <p14:xfrm>
              <a:off x="3081454" y="3795830"/>
              <a:ext cx="227520" cy="145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A18A83-F14E-F248-8730-24935013A8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2454" y="3787190"/>
                <a:ext cx="245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D27F96-451B-A747-8AD7-F2E5A8FA16D6}"/>
                  </a:ext>
                </a:extLst>
              </p14:cNvPr>
              <p14:cNvContentPartPr/>
              <p14:nvPr/>
            </p14:nvContentPartPr>
            <p14:xfrm>
              <a:off x="3139414" y="4052510"/>
              <a:ext cx="270360" cy="11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D27F96-451B-A747-8AD7-F2E5A8FA16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0774" y="4043510"/>
                <a:ext cx="28800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1D6B3-82AD-894D-93DC-86133404B8E7}"/>
              </a:ext>
            </a:extLst>
          </p:cNvPr>
          <p:cNvGrpSpPr/>
          <p:nvPr/>
        </p:nvGrpSpPr>
        <p:grpSpPr>
          <a:xfrm>
            <a:off x="3098014" y="4562270"/>
            <a:ext cx="361440" cy="311040"/>
            <a:chOff x="3098014" y="4562270"/>
            <a:chExt cx="3614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C6CD47-76B3-AA44-A7D9-DEE4A081DCF5}"/>
                    </a:ext>
                  </a:extLst>
                </p14:cNvPr>
                <p14:cNvContentPartPr/>
                <p14:nvPr/>
              </p14:nvContentPartPr>
              <p14:xfrm>
                <a:off x="3127534" y="4562270"/>
                <a:ext cx="290520" cy="14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C6CD47-76B3-AA44-A7D9-DEE4A081DC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18894" y="4553630"/>
                  <a:ext cx="308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F332DE-1E69-D845-A97D-E2B5B943FB73}"/>
                    </a:ext>
                  </a:extLst>
                </p14:cNvPr>
                <p14:cNvContentPartPr/>
                <p14:nvPr/>
              </p14:nvContentPartPr>
              <p14:xfrm>
                <a:off x="3098014" y="4772510"/>
                <a:ext cx="361440" cy="10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F332DE-1E69-D845-A97D-E2B5B943FB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9374" y="4763510"/>
                  <a:ext cx="3790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0CC72AA-B986-0348-B1EB-4490DEA9ECCC}"/>
                  </a:ext>
                </a:extLst>
              </p14:cNvPr>
              <p14:cNvContentPartPr/>
              <p14:nvPr/>
            </p14:nvContentPartPr>
            <p14:xfrm>
              <a:off x="3152374" y="5673590"/>
              <a:ext cx="381600" cy="12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0CC72AA-B986-0348-B1EB-4490DEA9E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3374" y="5664590"/>
                <a:ext cx="39924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78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304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Shakespeare and  Character </vt:lpstr>
      <vt:lpstr>PowerPoint Presentation</vt:lpstr>
      <vt:lpstr>PowerPoint Presentation</vt:lpstr>
      <vt:lpstr>Names </vt:lpstr>
      <vt:lpstr>Doubling </vt:lpstr>
      <vt:lpstr>Lady Macbeth </vt:lpstr>
      <vt:lpstr>From  Emma Smith, The Cambridge Introduction to Shakespeare (2007)</vt:lpstr>
      <vt:lpstr>Desdemona </vt:lpstr>
      <vt:lpstr>Desdemona </vt:lpstr>
      <vt:lpstr>Reframing the critical conversation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and Character</dc:title>
  <dc:creator>Emma Smith</dc:creator>
  <cp:lastModifiedBy>Alfie Deere-Hall</cp:lastModifiedBy>
  <cp:revision>6</cp:revision>
  <dcterms:created xsi:type="dcterms:W3CDTF">2021-02-19T16:58:27Z</dcterms:created>
  <dcterms:modified xsi:type="dcterms:W3CDTF">2021-02-22T12:51:30Z</dcterms:modified>
</cp:coreProperties>
</file>