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58" r:id="rId5"/>
    <p:sldId id="259" r:id="rId6"/>
    <p:sldId id="265" r:id="rId7"/>
    <p:sldId id="261"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6"/>
  </p:normalViewPr>
  <p:slideViewPr>
    <p:cSldViewPr snapToGrid="0" snapToObjects="1">
      <p:cViewPr varScale="1">
        <p:scale>
          <a:sx n="109" d="100"/>
          <a:sy n="10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B346-DEF2-354E-8E7F-D9269E46D35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CF8DFFF-0015-A64C-BBE0-1797F9209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C812F9C-16B7-A24A-AECD-6D205F436C11}"/>
              </a:ext>
            </a:extLst>
          </p:cNvPr>
          <p:cNvSpPr>
            <a:spLocks noGrp="1"/>
          </p:cNvSpPr>
          <p:nvPr>
            <p:ph type="dt" sz="half" idx="10"/>
          </p:nvPr>
        </p:nvSpPr>
        <p:spPr/>
        <p:txBody>
          <a:bodyPr/>
          <a:lstStyle/>
          <a:p>
            <a:fld id="{BAB7AA81-B7EE-C347-9E4B-8E6860E55B93}" type="datetimeFigureOut">
              <a:rPr lang="en-US" smtClean="0"/>
              <a:t>3/6/21</a:t>
            </a:fld>
            <a:endParaRPr lang="en-US"/>
          </a:p>
        </p:txBody>
      </p:sp>
      <p:sp>
        <p:nvSpPr>
          <p:cNvPr id="5" name="Footer Placeholder 4">
            <a:extLst>
              <a:ext uri="{FF2B5EF4-FFF2-40B4-BE49-F238E27FC236}">
                <a16:creationId xmlns:a16="http://schemas.microsoft.com/office/drawing/2014/main" id="{C7C2891C-9204-0C42-B27C-61575AE86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6DB1C-CCA9-B54A-80A2-2D8A37E7900E}"/>
              </a:ext>
            </a:extLst>
          </p:cNvPr>
          <p:cNvSpPr>
            <a:spLocks noGrp="1"/>
          </p:cNvSpPr>
          <p:nvPr>
            <p:ph type="sldNum" sz="quarter" idx="12"/>
          </p:nvPr>
        </p:nvSpPr>
        <p:spPr/>
        <p:txBody>
          <a:bodyPr/>
          <a:lstStyle/>
          <a:p>
            <a:fld id="{227B3D06-7140-DB48-8EB2-265B454D1F8D}" type="slidenum">
              <a:rPr lang="en-US" smtClean="0"/>
              <a:t>‹#›</a:t>
            </a:fld>
            <a:endParaRPr lang="en-US"/>
          </a:p>
        </p:txBody>
      </p:sp>
    </p:spTree>
    <p:extLst>
      <p:ext uri="{BB962C8B-B14F-4D97-AF65-F5344CB8AC3E}">
        <p14:creationId xmlns:p14="http://schemas.microsoft.com/office/powerpoint/2010/main" val="56982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FCE6-7CFF-9F40-B647-DE2182AA6F2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D053909-FDD2-9841-B055-84EAF09383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9222C7-E20C-7D42-965E-390ACDB80935}"/>
              </a:ext>
            </a:extLst>
          </p:cNvPr>
          <p:cNvSpPr>
            <a:spLocks noGrp="1"/>
          </p:cNvSpPr>
          <p:nvPr>
            <p:ph type="dt" sz="half" idx="10"/>
          </p:nvPr>
        </p:nvSpPr>
        <p:spPr/>
        <p:txBody>
          <a:bodyPr/>
          <a:lstStyle/>
          <a:p>
            <a:fld id="{BAB7AA81-B7EE-C347-9E4B-8E6860E55B93}" type="datetimeFigureOut">
              <a:rPr lang="en-US" smtClean="0"/>
              <a:t>3/6/21</a:t>
            </a:fld>
            <a:endParaRPr lang="en-US"/>
          </a:p>
        </p:txBody>
      </p:sp>
      <p:sp>
        <p:nvSpPr>
          <p:cNvPr id="5" name="Footer Placeholder 4">
            <a:extLst>
              <a:ext uri="{FF2B5EF4-FFF2-40B4-BE49-F238E27FC236}">
                <a16:creationId xmlns:a16="http://schemas.microsoft.com/office/drawing/2014/main" id="{66355BDA-D4FB-584C-ACB0-46C5D546A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F3248-014C-BE48-8CE9-1595478B5ED5}"/>
              </a:ext>
            </a:extLst>
          </p:cNvPr>
          <p:cNvSpPr>
            <a:spLocks noGrp="1"/>
          </p:cNvSpPr>
          <p:nvPr>
            <p:ph type="sldNum" sz="quarter" idx="12"/>
          </p:nvPr>
        </p:nvSpPr>
        <p:spPr/>
        <p:txBody>
          <a:bodyPr/>
          <a:lstStyle/>
          <a:p>
            <a:fld id="{227B3D06-7140-DB48-8EB2-265B454D1F8D}" type="slidenum">
              <a:rPr lang="en-US" smtClean="0"/>
              <a:t>‹#›</a:t>
            </a:fld>
            <a:endParaRPr lang="en-US"/>
          </a:p>
        </p:txBody>
      </p:sp>
    </p:spTree>
    <p:extLst>
      <p:ext uri="{BB962C8B-B14F-4D97-AF65-F5344CB8AC3E}">
        <p14:creationId xmlns:p14="http://schemas.microsoft.com/office/powerpoint/2010/main" val="279848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C3E57-27A8-2642-965C-9D408C79B77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CB5A48-0C16-264A-A6A5-49E0ABBC491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A2360F-914A-A444-9288-18739282DCE6}"/>
              </a:ext>
            </a:extLst>
          </p:cNvPr>
          <p:cNvSpPr>
            <a:spLocks noGrp="1"/>
          </p:cNvSpPr>
          <p:nvPr>
            <p:ph type="dt" sz="half" idx="10"/>
          </p:nvPr>
        </p:nvSpPr>
        <p:spPr/>
        <p:txBody>
          <a:bodyPr/>
          <a:lstStyle/>
          <a:p>
            <a:fld id="{BAB7AA81-B7EE-C347-9E4B-8E6860E55B93}" type="datetimeFigureOut">
              <a:rPr lang="en-US" smtClean="0"/>
              <a:t>3/6/21</a:t>
            </a:fld>
            <a:endParaRPr lang="en-US"/>
          </a:p>
        </p:txBody>
      </p:sp>
      <p:sp>
        <p:nvSpPr>
          <p:cNvPr id="5" name="Footer Placeholder 4">
            <a:extLst>
              <a:ext uri="{FF2B5EF4-FFF2-40B4-BE49-F238E27FC236}">
                <a16:creationId xmlns:a16="http://schemas.microsoft.com/office/drawing/2014/main" id="{FFC1E7FE-8618-C240-9225-2FEA91798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569C2-780F-3C4C-805C-156EA94DC67E}"/>
              </a:ext>
            </a:extLst>
          </p:cNvPr>
          <p:cNvSpPr>
            <a:spLocks noGrp="1"/>
          </p:cNvSpPr>
          <p:nvPr>
            <p:ph type="sldNum" sz="quarter" idx="12"/>
          </p:nvPr>
        </p:nvSpPr>
        <p:spPr/>
        <p:txBody>
          <a:bodyPr/>
          <a:lstStyle/>
          <a:p>
            <a:fld id="{227B3D06-7140-DB48-8EB2-265B454D1F8D}" type="slidenum">
              <a:rPr lang="en-US" smtClean="0"/>
              <a:t>‹#›</a:t>
            </a:fld>
            <a:endParaRPr lang="en-US"/>
          </a:p>
        </p:txBody>
      </p:sp>
    </p:spTree>
    <p:extLst>
      <p:ext uri="{BB962C8B-B14F-4D97-AF65-F5344CB8AC3E}">
        <p14:creationId xmlns:p14="http://schemas.microsoft.com/office/powerpoint/2010/main" val="332265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5033-9070-8840-B56C-B6D57F5769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417A91-AA96-9C40-BB31-883EF52475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E748C5-0022-C94A-82B7-D98205CD7A55}"/>
              </a:ext>
            </a:extLst>
          </p:cNvPr>
          <p:cNvSpPr>
            <a:spLocks noGrp="1"/>
          </p:cNvSpPr>
          <p:nvPr>
            <p:ph type="dt" sz="half" idx="10"/>
          </p:nvPr>
        </p:nvSpPr>
        <p:spPr/>
        <p:txBody>
          <a:bodyPr/>
          <a:lstStyle/>
          <a:p>
            <a:fld id="{BAB7AA81-B7EE-C347-9E4B-8E6860E55B93}" type="datetimeFigureOut">
              <a:rPr lang="en-US" smtClean="0"/>
              <a:t>3/6/21</a:t>
            </a:fld>
            <a:endParaRPr lang="en-US"/>
          </a:p>
        </p:txBody>
      </p:sp>
      <p:sp>
        <p:nvSpPr>
          <p:cNvPr id="5" name="Footer Placeholder 4">
            <a:extLst>
              <a:ext uri="{FF2B5EF4-FFF2-40B4-BE49-F238E27FC236}">
                <a16:creationId xmlns:a16="http://schemas.microsoft.com/office/drawing/2014/main" id="{07329529-F449-A547-9383-0E45D2A82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52F54-D4FB-B847-9D48-28811C610530}"/>
              </a:ext>
            </a:extLst>
          </p:cNvPr>
          <p:cNvSpPr>
            <a:spLocks noGrp="1"/>
          </p:cNvSpPr>
          <p:nvPr>
            <p:ph type="sldNum" sz="quarter" idx="12"/>
          </p:nvPr>
        </p:nvSpPr>
        <p:spPr/>
        <p:txBody>
          <a:bodyPr/>
          <a:lstStyle/>
          <a:p>
            <a:fld id="{227B3D06-7140-DB48-8EB2-265B454D1F8D}" type="slidenum">
              <a:rPr lang="en-US" smtClean="0"/>
              <a:t>‹#›</a:t>
            </a:fld>
            <a:endParaRPr lang="en-US"/>
          </a:p>
        </p:txBody>
      </p:sp>
    </p:spTree>
    <p:extLst>
      <p:ext uri="{BB962C8B-B14F-4D97-AF65-F5344CB8AC3E}">
        <p14:creationId xmlns:p14="http://schemas.microsoft.com/office/powerpoint/2010/main" val="186804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8D35-561C-6645-A3F6-6F16C3C36B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2678A9A-9E26-C84D-8674-71BDAC29A9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111ACB-0E1C-2043-8E85-25C8F47257AE}"/>
              </a:ext>
            </a:extLst>
          </p:cNvPr>
          <p:cNvSpPr>
            <a:spLocks noGrp="1"/>
          </p:cNvSpPr>
          <p:nvPr>
            <p:ph type="dt" sz="half" idx="10"/>
          </p:nvPr>
        </p:nvSpPr>
        <p:spPr/>
        <p:txBody>
          <a:bodyPr/>
          <a:lstStyle/>
          <a:p>
            <a:fld id="{BAB7AA81-B7EE-C347-9E4B-8E6860E55B93}" type="datetimeFigureOut">
              <a:rPr lang="en-US" smtClean="0"/>
              <a:t>3/6/21</a:t>
            </a:fld>
            <a:endParaRPr lang="en-US"/>
          </a:p>
        </p:txBody>
      </p:sp>
      <p:sp>
        <p:nvSpPr>
          <p:cNvPr id="5" name="Footer Placeholder 4">
            <a:extLst>
              <a:ext uri="{FF2B5EF4-FFF2-40B4-BE49-F238E27FC236}">
                <a16:creationId xmlns:a16="http://schemas.microsoft.com/office/drawing/2014/main" id="{285D08E7-64AF-1D4C-8B6E-EC8088465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21684-80F7-1348-920A-30AF0A361584}"/>
              </a:ext>
            </a:extLst>
          </p:cNvPr>
          <p:cNvSpPr>
            <a:spLocks noGrp="1"/>
          </p:cNvSpPr>
          <p:nvPr>
            <p:ph type="sldNum" sz="quarter" idx="12"/>
          </p:nvPr>
        </p:nvSpPr>
        <p:spPr/>
        <p:txBody>
          <a:bodyPr/>
          <a:lstStyle/>
          <a:p>
            <a:fld id="{227B3D06-7140-DB48-8EB2-265B454D1F8D}" type="slidenum">
              <a:rPr lang="en-US" smtClean="0"/>
              <a:t>‹#›</a:t>
            </a:fld>
            <a:endParaRPr lang="en-US"/>
          </a:p>
        </p:txBody>
      </p:sp>
    </p:spTree>
    <p:extLst>
      <p:ext uri="{BB962C8B-B14F-4D97-AF65-F5344CB8AC3E}">
        <p14:creationId xmlns:p14="http://schemas.microsoft.com/office/powerpoint/2010/main" val="119979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6E3D-01CF-3142-B964-A41181D573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0A7588-CD87-BF47-B963-D7CA703C79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9EC73CE-6554-7349-969A-BBECA457640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C25A970-5AD2-DB48-AB5C-34A98AB4DFEC}"/>
              </a:ext>
            </a:extLst>
          </p:cNvPr>
          <p:cNvSpPr>
            <a:spLocks noGrp="1"/>
          </p:cNvSpPr>
          <p:nvPr>
            <p:ph type="dt" sz="half" idx="10"/>
          </p:nvPr>
        </p:nvSpPr>
        <p:spPr/>
        <p:txBody>
          <a:bodyPr/>
          <a:lstStyle/>
          <a:p>
            <a:fld id="{BAB7AA81-B7EE-C347-9E4B-8E6860E55B93}" type="datetimeFigureOut">
              <a:rPr lang="en-US" smtClean="0"/>
              <a:t>3/6/21</a:t>
            </a:fld>
            <a:endParaRPr lang="en-US"/>
          </a:p>
        </p:txBody>
      </p:sp>
      <p:sp>
        <p:nvSpPr>
          <p:cNvPr id="6" name="Footer Placeholder 5">
            <a:extLst>
              <a:ext uri="{FF2B5EF4-FFF2-40B4-BE49-F238E27FC236}">
                <a16:creationId xmlns:a16="http://schemas.microsoft.com/office/drawing/2014/main" id="{13ABDAE3-13ED-814D-9684-6ACF265BB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920228-37F2-6443-96E9-BAAFD21D8124}"/>
              </a:ext>
            </a:extLst>
          </p:cNvPr>
          <p:cNvSpPr>
            <a:spLocks noGrp="1"/>
          </p:cNvSpPr>
          <p:nvPr>
            <p:ph type="sldNum" sz="quarter" idx="12"/>
          </p:nvPr>
        </p:nvSpPr>
        <p:spPr/>
        <p:txBody>
          <a:bodyPr/>
          <a:lstStyle/>
          <a:p>
            <a:fld id="{227B3D06-7140-DB48-8EB2-265B454D1F8D}" type="slidenum">
              <a:rPr lang="en-US" smtClean="0"/>
              <a:t>‹#›</a:t>
            </a:fld>
            <a:endParaRPr lang="en-US"/>
          </a:p>
        </p:txBody>
      </p:sp>
    </p:spTree>
    <p:extLst>
      <p:ext uri="{BB962C8B-B14F-4D97-AF65-F5344CB8AC3E}">
        <p14:creationId xmlns:p14="http://schemas.microsoft.com/office/powerpoint/2010/main" val="82029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18A2-AC92-F944-BAA3-E9A3CF3468E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40D787-BD2D-EA40-BDA2-6A3E16E93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609516E-295F-264F-ACBF-C8F04E9FF1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2F242EF-078E-1246-816C-14DDED50E5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EB506B-25A6-F646-83AD-4EB146E3099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3C8C0C3-BE55-0F41-AC05-A04CBE2BF8C9}"/>
              </a:ext>
            </a:extLst>
          </p:cNvPr>
          <p:cNvSpPr>
            <a:spLocks noGrp="1"/>
          </p:cNvSpPr>
          <p:nvPr>
            <p:ph type="dt" sz="half" idx="10"/>
          </p:nvPr>
        </p:nvSpPr>
        <p:spPr/>
        <p:txBody>
          <a:bodyPr/>
          <a:lstStyle/>
          <a:p>
            <a:fld id="{BAB7AA81-B7EE-C347-9E4B-8E6860E55B93}" type="datetimeFigureOut">
              <a:rPr lang="en-US" smtClean="0"/>
              <a:t>3/6/21</a:t>
            </a:fld>
            <a:endParaRPr lang="en-US"/>
          </a:p>
        </p:txBody>
      </p:sp>
      <p:sp>
        <p:nvSpPr>
          <p:cNvPr id="8" name="Footer Placeholder 7">
            <a:extLst>
              <a:ext uri="{FF2B5EF4-FFF2-40B4-BE49-F238E27FC236}">
                <a16:creationId xmlns:a16="http://schemas.microsoft.com/office/drawing/2014/main" id="{978E513B-F0B2-3C42-BB18-E7C4BD3909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89EBF1-A33E-BB44-BDE3-628AB78366B5}"/>
              </a:ext>
            </a:extLst>
          </p:cNvPr>
          <p:cNvSpPr>
            <a:spLocks noGrp="1"/>
          </p:cNvSpPr>
          <p:nvPr>
            <p:ph type="sldNum" sz="quarter" idx="12"/>
          </p:nvPr>
        </p:nvSpPr>
        <p:spPr/>
        <p:txBody>
          <a:bodyPr/>
          <a:lstStyle/>
          <a:p>
            <a:fld id="{227B3D06-7140-DB48-8EB2-265B454D1F8D}" type="slidenum">
              <a:rPr lang="en-US" smtClean="0"/>
              <a:t>‹#›</a:t>
            </a:fld>
            <a:endParaRPr lang="en-US"/>
          </a:p>
        </p:txBody>
      </p:sp>
    </p:spTree>
    <p:extLst>
      <p:ext uri="{BB962C8B-B14F-4D97-AF65-F5344CB8AC3E}">
        <p14:creationId xmlns:p14="http://schemas.microsoft.com/office/powerpoint/2010/main" val="302336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477A-71A3-8A44-9F2B-9A31958DED3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131805B-5F3A-7C48-BEA7-5511BC04157C}"/>
              </a:ext>
            </a:extLst>
          </p:cNvPr>
          <p:cNvSpPr>
            <a:spLocks noGrp="1"/>
          </p:cNvSpPr>
          <p:nvPr>
            <p:ph type="dt" sz="half" idx="10"/>
          </p:nvPr>
        </p:nvSpPr>
        <p:spPr/>
        <p:txBody>
          <a:bodyPr/>
          <a:lstStyle/>
          <a:p>
            <a:fld id="{BAB7AA81-B7EE-C347-9E4B-8E6860E55B93}" type="datetimeFigureOut">
              <a:rPr lang="en-US" smtClean="0"/>
              <a:t>3/6/21</a:t>
            </a:fld>
            <a:endParaRPr lang="en-US"/>
          </a:p>
        </p:txBody>
      </p:sp>
      <p:sp>
        <p:nvSpPr>
          <p:cNvPr id="4" name="Footer Placeholder 3">
            <a:extLst>
              <a:ext uri="{FF2B5EF4-FFF2-40B4-BE49-F238E27FC236}">
                <a16:creationId xmlns:a16="http://schemas.microsoft.com/office/drawing/2014/main" id="{E1D6FF79-5CEC-B042-8892-304B5FC4B8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104A40-E837-1446-8F85-2A636995747E}"/>
              </a:ext>
            </a:extLst>
          </p:cNvPr>
          <p:cNvSpPr>
            <a:spLocks noGrp="1"/>
          </p:cNvSpPr>
          <p:nvPr>
            <p:ph type="sldNum" sz="quarter" idx="12"/>
          </p:nvPr>
        </p:nvSpPr>
        <p:spPr/>
        <p:txBody>
          <a:bodyPr/>
          <a:lstStyle/>
          <a:p>
            <a:fld id="{227B3D06-7140-DB48-8EB2-265B454D1F8D}" type="slidenum">
              <a:rPr lang="en-US" smtClean="0"/>
              <a:t>‹#›</a:t>
            </a:fld>
            <a:endParaRPr lang="en-US"/>
          </a:p>
        </p:txBody>
      </p:sp>
    </p:spTree>
    <p:extLst>
      <p:ext uri="{BB962C8B-B14F-4D97-AF65-F5344CB8AC3E}">
        <p14:creationId xmlns:p14="http://schemas.microsoft.com/office/powerpoint/2010/main" val="404845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DA64B7-9EAC-874F-8BEE-E88E81267334}"/>
              </a:ext>
            </a:extLst>
          </p:cNvPr>
          <p:cNvSpPr>
            <a:spLocks noGrp="1"/>
          </p:cNvSpPr>
          <p:nvPr>
            <p:ph type="dt" sz="half" idx="10"/>
          </p:nvPr>
        </p:nvSpPr>
        <p:spPr/>
        <p:txBody>
          <a:bodyPr/>
          <a:lstStyle/>
          <a:p>
            <a:fld id="{BAB7AA81-B7EE-C347-9E4B-8E6860E55B93}" type="datetimeFigureOut">
              <a:rPr lang="en-US" smtClean="0"/>
              <a:t>3/6/21</a:t>
            </a:fld>
            <a:endParaRPr lang="en-US"/>
          </a:p>
        </p:txBody>
      </p:sp>
      <p:sp>
        <p:nvSpPr>
          <p:cNvPr id="3" name="Footer Placeholder 2">
            <a:extLst>
              <a:ext uri="{FF2B5EF4-FFF2-40B4-BE49-F238E27FC236}">
                <a16:creationId xmlns:a16="http://schemas.microsoft.com/office/drawing/2014/main" id="{EC3BACBB-9D9D-F244-898D-4047DCB865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DA256E-F017-A446-A427-5AD0C881B8AD}"/>
              </a:ext>
            </a:extLst>
          </p:cNvPr>
          <p:cNvSpPr>
            <a:spLocks noGrp="1"/>
          </p:cNvSpPr>
          <p:nvPr>
            <p:ph type="sldNum" sz="quarter" idx="12"/>
          </p:nvPr>
        </p:nvSpPr>
        <p:spPr/>
        <p:txBody>
          <a:bodyPr/>
          <a:lstStyle/>
          <a:p>
            <a:fld id="{227B3D06-7140-DB48-8EB2-265B454D1F8D}" type="slidenum">
              <a:rPr lang="en-US" smtClean="0"/>
              <a:t>‹#›</a:t>
            </a:fld>
            <a:endParaRPr lang="en-US"/>
          </a:p>
        </p:txBody>
      </p:sp>
    </p:spTree>
    <p:extLst>
      <p:ext uri="{BB962C8B-B14F-4D97-AF65-F5344CB8AC3E}">
        <p14:creationId xmlns:p14="http://schemas.microsoft.com/office/powerpoint/2010/main" val="339956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02D5-A4BD-4A4D-A498-556097691D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4ED6A0-13AD-CB4E-BA06-69A6F817E6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9AC8608-B363-1445-B9AB-631A96678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FF7741-E4A4-684C-901A-9F0075B44431}"/>
              </a:ext>
            </a:extLst>
          </p:cNvPr>
          <p:cNvSpPr>
            <a:spLocks noGrp="1"/>
          </p:cNvSpPr>
          <p:nvPr>
            <p:ph type="dt" sz="half" idx="10"/>
          </p:nvPr>
        </p:nvSpPr>
        <p:spPr/>
        <p:txBody>
          <a:bodyPr/>
          <a:lstStyle/>
          <a:p>
            <a:fld id="{BAB7AA81-B7EE-C347-9E4B-8E6860E55B93}" type="datetimeFigureOut">
              <a:rPr lang="en-US" smtClean="0"/>
              <a:t>3/6/21</a:t>
            </a:fld>
            <a:endParaRPr lang="en-US"/>
          </a:p>
        </p:txBody>
      </p:sp>
      <p:sp>
        <p:nvSpPr>
          <p:cNvPr id="6" name="Footer Placeholder 5">
            <a:extLst>
              <a:ext uri="{FF2B5EF4-FFF2-40B4-BE49-F238E27FC236}">
                <a16:creationId xmlns:a16="http://schemas.microsoft.com/office/drawing/2014/main" id="{0A5D07D5-C34C-F545-99F2-6AB212490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75761-6526-E340-8F90-08A02BAAE101}"/>
              </a:ext>
            </a:extLst>
          </p:cNvPr>
          <p:cNvSpPr>
            <a:spLocks noGrp="1"/>
          </p:cNvSpPr>
          <p:nvPr>
            <p:ph type="sldNum" sz="quarter" idx="12"/>
          </p:nvPr>
        </p:nvSpPr>
        <p:spPr/>
        <p:txBody>
          <a:bodyPr/>
          <a:lstStyle/>
          <a:p>
            <a:fld id="{227B3D06-7140-DB48-8EB2-265B454D1F8D}" type="slidenum">
              <a:rPr lang="en-US" smtClean="0"/>
              <a:t>‹#›</a:t>
            </a:fld>
            <a:endParaRPr lang="en-US"/>
          </a:p>
        </p:txBody>
      </p:sp>
    </p:spTree>
    <p:extLst>
      <p:ext uri="{BB962C8B-B14F-4D97-AF65-F5344CB8AC3E}">
        <p14:creationId xmlns:p14="http://schemas.microsoft.com/office/powerpoint/2010/main" val="337435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75968-1158-2047-85B4-1A4E6FD662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A0158B8-F901-984D-9D1A-650921B607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1AC3DC-14F3-A544-A42E-F0D93EF8F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7F692E-E67A-2540-AE1A-09CED34C2DCB}"/>
              </a:ext>
            </a:extLst>
          </p:cNvPr>
          <p:cNvSpPr>
            <a:spLocks noGrp="1"/>
          </p:cNvSpPr>
          <p:nvPr>
            <p:ph type="dt" sz="half" idx="10"/>
          </p:nvPr>
        </p:nvSpPr>
        <p:spPr/>
        <p:txBody>
          <a:bodyPr/>
          <a:lstStyle/>
          <a:p>
            <a:fld id="{BAB7AA81-B7EE-C347-9E4B-8E6860E55B93}" type="datetimeFigureOut">
              <a:rPr lang="en-US" smtClean="0"/>
              <a:t>3/6/21</a:t>
            </a:fld>
            <a:endParaRPr lang="en-US"/>
          </a:p>
        </p:txBody>
      </p:sp>
      <p:sp>
        <p:nvSpPr>
          <p:cNvPr id="6" name="Footer Placeholder 5">
            <a:extLst>
              <a:ext uri="{FF2B5EF4-FFF2-40B4-BE49-F238E27FC236}">
                <a16:creationId xmlns:a16="http://schemas.microsoft.com/office/drawing/2014/main" id="{9BA33C67-E453-0340-AA3F-FCD92ABB0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F7610-C45D-B64F-8241-F43DA37C4BF3}"/>
              </a:ext>
            </a:extLst>
          </p:cNvPr>
          <p:cNvSpPr>
            <a:spLocks noGrp="1"/>
          </p:cNvSpPr>
          <p:nvPr>
            <p:ph type="sldNum" sz="quarter" idx="12"/>
          </p:nvPr>
        </p:nvSpPr>
        <p:spPr/>
        <p:txBody>
          <a:bodyPr/>
          <a:lstStyle/>
          <a:p>
            <a:fld id="{227B3D06-7140-DB48-8EB2-265B454D1F8D}" type="slidenum">
              <a:rPr lang="en-US" smtClean="0"/>
              <a:t>‹#›</a:t>
            </a:fld>
            <a:endParaRPr lang="en-US"/>
          </a:p>
        </p:txBody>
      </p:sp>
    </p:spTree>
    <p:extLst>
      <p:ext uri="{BB962C8B-B14F-4D97-AF65-F5344CB8AC3E}">
        <p14:creationId xmlns:p14="http://schemas.microsoft.com/office/powerpoint/2010/main" val="359881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9AA20-B50F-C64C-8287-261CE1BA8F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E5C2AAB-33A5-274F-97ED-A76372287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89A840-FE29-9E4D-8831-B045B8D17F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7AA81-B7EE-C347-9E4B-8E6860E55B93}" type="datetimeFigureOut">
              <a:rPr lang="en-US" smtClean="0"/>
              <a:t>3/6/21</a:t>
            </a:fld>
            <a:endParaRPr lang="en-US"/>
          </a:p>
        </p:txBody>
      </p:sp>
      <p:sp>
        <p:nvSpPr>
          <p:cNvPr id="5" name="Footer Placeholder 4">
            <a:extLst>
              <a:ext uri="{FF2B5EF4-FFF2-40B4-BE49-F238E27FC236}">
                <a16:creationId xmlns:a16="http://schemas.microsoft.com/office/drawing/2014/main" id="{75511084-F8FB-244B-B5F4-02DD0D220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B93F9F-2120-5F46-B464-E258DCC2E5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B3D06-7140-DB48-8EB2-265B454D1F8D}" type="slidenum">
              <a:rPr lang="en-US" smtClean="0"/>
              <a:t>‹#›</a:t>
            </a:fld>
            <a:endParaRPr lang="en-US"/>
          </a:p>
        </p:txBody>
      </p:sp>
    </p:spTree>
    <p:extLst>
      <p:ext uri="{BB962C8B-B14F-4D97-AF65-F5344CB8AC3E}">
        <p14:creationId xmlns:p14="http://schemas.microsoft.com/office/powerpoint/2010/main" val="641535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C05B-AE5A-5445-BB57-8097A6522F9F}"/>
              </a:ext>
            </a:extLst>
          </p:cNvPr>
          <p:cNvSpPr>
            <a:spLocks noGrp="1"/>
          </p:cNvSpPr>
          <p:nvPr>
            <p:ph type="ctrTitle"/>
          </p:nvPr>
        </p:nvSpPr>
        <p:spPr/>
        <p:txBody>
          <a:bodyPr>
            <a:normAutofit fontScale="90000"/>
          </a:bodyPr>
          <a:lstStyle/>
          <a:p>
            <a:r>
              <a:rPr lang="en-GB" b="1" dirty="0"/>
              <a:t>Sherlock Holmes and Dorian Gray: Truth, Art and Immorality</a:t>
            </a:r>
            <a:br>
              <a:rPr lang="en-GB" dirty="0"/>
            </a:br>
            <a:endParaRPr lang="en-US" dirty="0"/>
          </a:p>
        </p:txBody>
      </p:sp>
      <p:sp>
        <p:nvSpPr>
          <p:cNvPr id="3" name="Subtitle 2">
            <a:extLst>
              <a:ext uri="{FF2B5EF4-FFF2-40B4-BE49-F238E27FC236}">
                <a16:creationId xmlns:a16="http://schemas.microsoft.com/office/drawing/2014/main" id="{0285E7EA-3CFD-444F-A6C5-86AD4D6D20FC}"/>
              </a:ext>
            </a:extLst>
          </p:cNvPr>
          <p:cNvSpPr>
            <a:spLocks noGrp="1"/>
          </p:cNvSpPr>
          <p:nvPr>
            <p:ph type="subTitle" idx="1"/>
          </p:nvPr>
        </p:nvSpPr>
        <p:spPr/>
        <p:txBody>
          <a:bodyPr>
            <a:normAutofit/>
          </a:bodyPr>
          <a:lstStyle/>
          <a:p>
            <a:r>
              <a:rPr lang="en-US" sz="2800" dirty="0"/>
              <a:t>Dr Sos Eltis, Brasenose College, University of Oxford </a:t>
            </a:r>
          </a:p>
        </p:txBody>
      </p:sp>
    </p:spTree>
    <p:extLst>
      <p:ext uri="{BB962C8B-B14F-4D97-AF65-F5344CB8AC3E}">
        <p14:creationId xmlns:p14="http://schemas.microsoft.com/office/powerpoint/2010/main" val="305965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DBB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A394A55-D2B2-C748-A6DF-5F44DBBDBB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0656" y="650497"/>
            <a:ext cx="3690831" cy="557106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DBB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2164F6-11B3-4B41-9B0E-80AF7506896C}"/>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140510" y="643467"/>
            <a:ext cx="3690831" cy="5571066"/>
          </a:xfrm>
          <a:prstGeom prst="rect">
            <a:avLst/>
          </a:prstGeom>
          <a:noFill/>
        </p:spPr>
      </p:pic>
    </p:spTree>
    <p:extLst>
      <p:ext uri="{BB962C8B-B14F-4D97-AF65-F5344CB8AC3E}">
        <p14:creationId xmlns:p14="http://schemas.microsoft.com/office/powerpoint/2010/main" val="388933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185EB2-0C06-5C4B-AA40-192F03674215}"/>
              </a:ext>
            </a:extLst>
          </p:cNvPr>
          <p:cNvSpPr/>
          <p:nvPr/>
        </p:nvSpPr>
        <p:spPr>
          <a:xfrm>
            <a:off x="1289538" y="527538"/>
            <a:ext cx="7854462" cy="4832092"/>
          </a:xfrm>
          <a:prstGeom prst="rect">
            <a:avLst/>
          </a:prstGeom>
        </p:spPr>
        <p:txBody>
          <a:bodyPr wrap="square">
            <a:spAutoFit/>
          </a:bodyPr>
          <a:lstStyle/>
          <a:p>
            <a:pPr marL="457200"/>
            <a:r>
              <a:rPr lang="en-US" sz="2800" dirty="0">
                <a:solidFill>
                  <a:srgbClr val="000000"/>
                </a:solidFill>
                <a:latin typeface="Times" pitchFamily="2" charset="0"/>
                <a:ea typeface="DengXian" panose="02010600030101010101" pitchFamily="2" charset="-122"/>
                <a:cs typeface="Times" pitchFamily="2" charset="0"/>
              </a:rPr>
              <a:t>“The story—which deals with matters only fitted for the Criminal Investigation Department or a hearing </a:t>
            </a:r>
            <a:r>
              <a:rPr lang="en-US" sz="2800" i="1" dirty="0">
                <a:solidFill>
                  <a:srgbClr val="000000"/>
                </a:solidFill>
                <a:latin typeface="Times" pitchFamily="2" charset="0"/>
                <a:ea typeface="DengXian" panose="02010600030101010101" pitchFamily="2" charset="-122"/>
                <a:cs typeface="Times" pitchFamily="2" charset="0"/>
              </a:rPr>
              <a:t>in camera</a:t>
            </a:r>
            <a:r>
              <a:rPr lang="en-US" sz="2800" dirty="0">
                <a:solidFill>
                  <a:srgbClr val="0000FF"/>
                </a:solidFill>
                <a:effectLst/>
                <a:latin typeface="Times" pitchFamily="2" charset="0"/>
                <a:ea typeface="DengXian" panose="02010600030101010101" pitchFamily="2" charset="-122"/>
                <a:cs typeface="Times" pitchFamily="2" charset="0"/>
              </a:rPr>
              <a:t> </a:t>
            </a:r>
            <a:r>
              <a:rPr lang="en-US" sz="2800" dirty="0">
                <a:solidFill>
                  <a:srgbClr val="000000"/>
                </a:solidFill>
                <a:latin typeface="Times" pitchFamily="2" charset="0"/>
                <a:ea typeface="DengXian" panose="02010600030101010101" pitchFamily="2" charset="-122"/>
                <a:cs typeface="Times" pitchFamily="2" charset="0"/>
              </a:rPr>
              <a:t>is discreditable alike to author and editor. Mr. Wilde has brains, and art, and style; but if he can write for none but outlawed noblemen and perverted telegraph boys, the sooner he takes to tailoring (or some other decent trade) the better for his own reputation and the public morals.”</a:t>
            </a:r>
          </a:p>
          <a:p>
            <a:pPr marL="457200"/>
            <a:endParaRPr lang="en-US" sz="2800" dirty="0">
              <a:solidFill>
                <a:srgbClr val="000000"/>
              </a:solidFill>
              <a:effectLst/>
              <a:latin typeface="Times" pitchFamily="2" charset="0"/>
              <a:ea typeface="DengXian" panose="02010600030101010101" pitchFamily="2" charset="-122"/>
              <a:cs typeface="Arial" panose="020B0604020202020204" pitchFamily="34" charset="0"/>
            </a:endParaRPr>
          </a:p>
          <a:p>
            <a:pPr marL="457200"/>
            <a:r>
              <a:rPr lang="en-US" sz="2800" dirty="0">
                <a:solidFill>
                  <a:srgbClr val="000000"/>
                </a:solidFill>
                <a:latin typeface="Times" pitchFamily="2" charset="0"/>
                <a:ea typeface="DengXian" panose="02010600030101010101" pitchFamily="2" charset="-122"/>
                <a:cs typeface="Arial" panose="020B0604020202020204" pitchFamily="34" charset="0"/>
              </a:rPr>
              <a:t>(</a:t>
            </a:r>
            <a:r>
              <a:rPr lang="en-US" sz="2800" i="1" dirty="0">
                <a:solidFill>
                  <a:srgbClr val="000000"/>
                </a:solidFill>
                <a:latin typeface="Times" pitchFamily="2" charset="0"/>
                <a:ea typeface="DengXian" panose="02010600030101010101" pitchFamily="2" charset="-122"/>
                <a:cs typeface="Arial" panose="020B0604020202020204" pitchFamily="34" charset="0"/>
              </a:rPr>
              <a:t>Daily Chronicle</a:t>
            </a:r>
            <a:r>
              <a:rPr lang="en-US" sz="2800" dirty="0">
                <a:solidFill>
                  <a:srgbClr val="000000"/>
                </a:solidFill>
                <a:latin typeface="Times" pitchFamily="2" charset="0"/>
                <a:ea typeface="DengXian" panose="02010600030101010101" pitchFamily="2" charset="-122"/>
                <a:cs typeface="Arial" panose="020B0604020202020204" pitchFamily="34" charset="0"/>
              </a:rPr>
              <a:t>, 5 July 1890)</a:t>
            </a:r>
            <a:endParaRPr lang="en-GB" sz="28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13338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29FD56-4D48-8343-B2E2-BDBEE3284DAC}"/>
              </a:ext>
            </a:extLst>
          </p:cNvPr>
          <p:cNvSpPr/>
          <p:nvPr/>
        </p:nvSpPr>
        <p:spPr>
          <a:xfrm>
            <a:off x="1441938" y="1301262"/>
            <a:ext cx="8815754" cy="3108543"/>
          </a:xfrm>
          <a:prstGeom prst="rect">
            <a:avLst/>
          </a:prstGeom>
        </p:spPr>
        <p:txBody>
          <a:bodyPr wrap="square">
            <a:spAutoFit/>
          </a:bodyPr>
          <a:lstStyle/>
          <a:p>
            <a:pPr marL="457200" fontAlgn="base"/>
            <a:r>
              <a:rPr lang="en-US" sz="2800" dirty="0">
                <a:solidFill>
                  <a:srgbClr val="000000"/>
                </a:solidFill>
                <a:latin typeface="Times" pitchFamily="2" charset="0"/>
                <a:ea typeface="DengXian" panose="02010600030101010101" pitchFamily="2" charset="-122"/>
                <a:cs typeface="Times" pitchFamily="2" charset="0"/>
              </a:rPr>
              <a:t>“. . . it is false art—for its interest is medico-legal; it is false to human nature—for its hero is a devil; it is false to morality—for it is not made sufficiently clear that the writer does not prefer a course of unnatural iniquity to a life of cleanliness, health, and sanity.”</a:t>
            </a:r>
          </a:p>
          <a:p>
            <a:pPr marL="457200" fontAlgn="base"/>
            <a:endParaRPr lang="en-US" sz="2800" dirty="0">
              <a:solidFill>
                <a:srgbClr val="000000"/>
              </a:solidFill>
              <a:effectLst/>
              <a:latin typeface="Times" pitchFamily="2" charset="0"/>
              <a:ea typeface="DengXian" panose="02010600030101010101" pitchFamily="2" charset="-122"/>
              <a:cs typeface="Arial" panose="020B0604020202020204" pitchFamily="34" charset="0"/>
            </a:endParaRPr>
          </a:p>
          <a:p>
            <a:pPr marL="457200" fontAlgn="base"/>
            <a:r>
              <a:rPr lang="en-US" sz="2800" dirty="0">
                <a:solidFill>
                  <a:srgbClr val="000000"/>
                </a:solidFill>
                <a:latin typeface="Times" pitchFamily="2" charset="0"/>
                <a:ea typeface="DengXian" panose="02010600030101010101" pitchFamily="2" charset="-122"/>
                <a:cs typeface="Arial" panose="020B0604020202020204" pitchFamily="34" charset="0"/>
              </a:rPr>
              <a:t>(</a:t>
            </a:r>
            <a:r>
              <a:rPr lang="en-US" sz="2800" i="1" dirty="0">
                <a:solidFill>
                  <a:srgbClr val="000000"/>
                </a:solidFill>
                <a:latin typeface="Times" pitchFamily="2" charset="0"/>
                <a:ea typeface="DengXian" panose="02010600030101010101" pitchFamily="2" charset="-122"/>
                <a:cs typeface="Arial" panose="020B0604020202020204" pitchFamily="34" charset="0"/>
              </a:rPr>
              <a:t>Daily Chronicle</a:t>
            </a:r>
            <a:r>
              <a:rPr lang="en-US" sz="2800" dirty="0">
                <a:solidFill>
                  <a:srgbClr val="000000"/>
                </a:solidFill>
                <a:latin typeface="Times" pitchFamily="2" charset="0"/>
                <a:ea typeface="DengXian" panose="02010600030101010101" pitchFamily="2" charset="-122"/>
                <a:cs typeface="Arial" panose="020B0604020202020204" pitchFamily="34" charset="0"/>
              </a:rPr>
              <a:t>, 5 July 1890)</a:t>
            </a:r>
            <a:endParaRPr lang="en-GB" sz="28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71587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C7207D-E6E2-3B45-84DB-6A8EA45A1F48}"/>
              </a:ext>
            </a:extLst>
          </p:cNvPr>
          <p:cNvSpPr/>
          <p:nvPr/>
        </p:nvSpPr>
        <p:spPr>
          <a:xfrm>
            <a:off x="504093" y="527539"/>
            <a:ext cx="10281138" cy="5262979"/>
          </a:xfrm>
          <a:prstGeom prst="rect">
            <a:avLst/>
          </a:prstGeom>
        </p:spPr>
        <p:txBody>
          <a:bodyPr wrap="square">
            <a:spAutoFit/>
          </a:bodyPr>
          <a:lstStyle/>
          <a:p>
            <a:pPr marL="457200" fontAlgn="base"/>
            <a:r>
              <a:rPr lang="en-US" sz="2800" dirty="0">
                <a:solidFill>
                  <a:srgbClr val="000000"/>
                </a:solidFill>
                <a:latin typeface="Times" pitchFamily="2" charset="0"/>
                <a:ea typeface="DengXian" panose="02010600030101010101" pitchFamily="2" charset="-122"/>
                <a:cs typeface="Times" pitchFamily="2" charset="0"/>
              </a:rPr>
              <a:t>“It is a tale spawned from the leprous literature of the French </a:t>
            </a:r>
            <a:r>
              <a:rPr lang="en-US" sz="2800" i="1" dirty="0" err="1">
                <a:solidFill>
                  <a:srgbClr val="000000"/>
                </a:solidFill>
                <a:latin typeface="Times" pitchFamily="2" charset="0"/>
                <a:ea typeface="DengXian" panose="02010600030101010101" pitchFamily="2" charset="-122"/>
                <a:cs typeface="Times" pitchFamily="2" charset="0"/>
              </a:rPr>
              <a:t>Décadents</a:t>
            </a:r>
            <a:r>
              <a:rPr lang="en-US" sz="2800" dirty="0">
                <a:solidFill>
                  <a:srgbClr val="000000"/>
                </a:solidFill>
                <a:latin typeface="Times" pitchFamily="2" charset="0"/>
                <a:ea typeface="DengXian" panose="02010600030101010101" pitchFamily="2" charset="-122"/>
                <a:cs typeface="Times" pitchFamily="2" charset="0"/>
              </a:rPr>
              <a:t>—a poisonous book, the atmosphere of which is heavy with the mephitic </a:t>
            </a:r>
            <a:r>
              <a:rPr lang="en-US" sz="2800" dirty="0" err="1">
                <a:solidFill>
                  <a:srgbClr val="000000"/>
                </a:solidFill>
                <a:latin typeface="Times" pitchFamily="2" charset="0"/>
                <a:ea typeface="DengXian" panose="02010600030101010101" pitchFamily="2" charset="-122"/>
                <a:cs typeface="Times" pitchFamily="2" charset="0"/>
              </a:rPr>
              <a:t>odours</a:t>
            </a:r>
            <a:r>
              <a:rPr lang="en-US" sz="2800" dirty="0">
                <a:solidFill>
                  <a:srgbClr val="000000"/>
                </a:solidFill>
                <a:latin typeface="Times" pitchFamily="2" charset="0"/>
                <a:ea typeface="DengXian" panose="02010600030101010101" pitchFamily="2" charset="-122"/>
                <a:cs typeface="Times" pitchFamily="2" charset="0"/>
              </a:rPr>
              <a:t> of moral and spiritual putrefaction—a gloating study of the mental and physical corruption of a fresh, fair and golden youth, which might be horrible and fascinating but for its effeminate frivolity, its studied insincerity, its theatrical cynicism, its tawdry mysticism, its flippant </a:t>
            </a:r>
            <a:r>
              <a:rPr lang="en-US" sz="2800" dirty="0" err="1">
                <a:solidFill>
                  <a:srgbClr val="000000"/>
                </a:solidFill>
                <a:latin typeface="Times" pitchFamily="2" charset="0"/>
                <a:ea typeface="DengXian" panose="02010600030101010101" pitchFamily="2" charset="-122"/>
                <a:cs typeface="Times" pitchFamily="2" charset="0"/>
              </a:rPr>
              <a:t>philosophisings</a:t>
            </a:r>
            <a:r>
              <a:rPr lang="en-US" sz="2800" dirty="0">
                <a:solidFill>
                  <a:srgbClr val="000000"/>
                </a:solidFill>
                <a:latin typeface="Times" pitchFamily="2" charset="0"/>
                <a:ea typeface="DengXian" panose="02010600030101010101" pitchFamily="2" charset="-122"/>
                <a:cs typeface="Times" pitchFamily="2" charset="0"/>
              </a:rPr>
              <a:t>, and the contaminating trail of garish vulgarity which is over all </a:t>
            </a:r>
            <a:r>
              <a:rPr lang="en-US" sz="2800" dirty="0" err="1">
                <a:solidFill>
                  <a:srgbClr val="000000"/>
                </a:solidFill>
                <a:latin typeface="Times" pitchFamily="2" charset="0"/>
                <a:ea typeface="DengXian" panose="02010600030101010101" pitchFamily="2" charset="-122"/>
                <a:cs typeface="Times" pitchFamily="2" charset="0"/>
              </a:rPr>
              <a:t>Mr</a:t>
            </a:r>
            <a:r>
              <a:rPr lang="en-US" sz="2800" dirty="0">
                <a:solidFill>
                  <a:srgbClr val="000000"/>
                </a:solidFill>
                <a:latin typeface="Times" pitchFamily="2" charset="0"/>
                <a:ea typeface="DengXian" panose="02010600030101010101" pitchFamily="2" charset="-122"/>
                <a:cs typeface="Times" pitchFamily="2" charset="0"/>
              </a:rPr>
              <a:t> Wilde’s elaborate Wardour Street aestheticism and obtrusively cheap scholarship.”</a:t>
            </a:r>
          </a:p>
          <a:p>
            <a:pPr marL="457200" fontAlgn="base"/>
            <a:endParaRPr lang="en-US" sz="2800" dirty="0">
              <a:solidFill>
                <a:srgbClr val="000000"/>
              </a:solidFill>
              <a:effectLst/>
              <a:latin typeface="Times" pitchFamily="2" charset="0"/>
              <a:ea typeface="DengXian" panose="02010600030101010101" pitchFamily="2" charset="-122"/>
              <a:cs typeface="Arial" panose="020B0604020202020204" pitchFamily="34" charset="0"/>
            </a:endParaRPr>
          </a:p>
          <a:p>
            <a:pPr marL="457200" fontAlgn="base"/>
            <a:r>
              <a:rPr lang="en-US" sz="2800" dirty="0">
                <a:solidFill>
                  <a:srgbClr val="000000"/>
                </a:solidFill>
                <a:latin typeface="Times" pitchFamily="2" charset="0"/>
                <a:ea typeface="DengXian" panose="02010600030101010101" pitchFamily="2" charset="-122"/>
                <a:cs typeface="Arial" panose="020B0604020202020204" pitchFamily="34" charset="0"/>
              </a:rPr>
              <a:t>(</a:t>
            </a:r>
            <a:r>
              <a:rPr lang="en-US" sz="2800" i="1" dirty="0">
                <a:solidFill>
                  <a:srgbClr val="000000"/>
                </a:solidFill>
                <a:latin typeface="Times" pitchFamily="2" charset="0"/>
                <a:ea typeface="DengXian" panose="02010600030101010101" pitchFamily="2" charset="-122"/>
                <a:cs typeface="Arial" panose="020B0604020202020204" pitchFamily="34" charset="0"/>
              </a:rPr>
              <a:t>Daily Chronicle</a:t>
            </a:r>
            <a:r>
              <a:rPr lang="en-US" sz="2800" dirty="0">
                <a:solidFill>
                  <a:srgbClr val="000000"/>
                </a:solidFill>
                <a:latin typeface="Times" pitchFamily="2" charset="0"/>
                <a:ea typeface="DengXian" panose="02010600030101010101" pitchFamily="2" charset="-122"/>
                <a:cs typeface="Arial" panose="020B0604020202020204" pitchFamily="34" charset="0"/>
              </a:rPr>
              <a:t> 30 June 1890)</a:t>
            </a:r>
            <a:endParaRPr lang="en-GB" sz="28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244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1A00B0-C1DD-B44D-98BC-2B4D568C5412}"/>
              </a:ext>
            </a:extLst>
          </p:cNvPr>
          <p:cNvSpPr/>
          <p:nvPr/>
        </p:nvSpPr>
        <p:spPr>
          <a:xfrm>
            <a:off x="1172309" y="644769"/>
            <a:ext cx="8768860" cy="5693866"/>
          </a:xfrm>
          <a:prstGeom prst="rect">
            <a:avLst/>
          </a:prstGeom>
        </p:spPr>
        <p:txBody>
          <a:bodyPr wrap="square">
            <a:spAutoFit/>
          </a:bodyPr>
          <a:lstStyle/>
          <a:p>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‘Between two of the windows stood a large Florentine cabinet, made out of ebony and inlaid with ivory and blue lapis. He watched it as though it were a thing that could fascinate and make afraid, as though it held something that he longed for and yet almost loathed. . . . .  [he] touched some hidden spring. A triangular drawer passed slowly out. His fingers moved instinctively towards it, dipped in, and closed on something. It was a small Chinese box of black and gold-dust lacquer, elaborately wrought, the sides patterned with curved waves, and the silken cords hung with round crystals and tasselled in plaited metal threads. He opened it. Inside was a green paste, waxy in lustre, the odour curiously heavy and persistent.’</a:t>
            </a:r>
            <a:endParaRPr lang="en-GB" sz="2800"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4591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D834B93-0B92-6E42-B746-2E15504D0EB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097218" y="643466"/>
            <a:ext cx="4387214" cy="5571066"/>
          </a:xfrm>
          <a:prstGeom prst="rect">
            <a:avLst/>
          </a:prstGeom>
          <a:noFill/>
        </p:spPr>
      </p:pic>
      <p:cxnSp>
        <p:nvCxnSpPr>
          <p:cNvPr id="21" name="Straight Connector 20">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AEE4168-75F9-334D-BA9E-90447DBAA97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195036" y="643467"/>
            <a:ext cx="3412277" cy="5571066"/>
          </a:xfrm>
          <a:prstGeom prst="rect">
            <a:avLst/>
          </a:prstGeom>
          <a:noFill/>
        </p:spPr>
      </p:pic>
    </p:spTree>
    <p:extLst>
      <p:ext uri="{BB962C8B-B14F-4D97-AF65-F5344CB8AC3E}">
        <p14:creationId xmlns:p14="http://schemas.microsoft.com/office/powerpoint/2010/main" val="191076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50B58A-889B-B146-B1D8-689E0134B599}"/>
              </a:ext>
            </a:extLst>
          </p:cNvPr>
          <p:cNvSpPr/>
          <p:nvPr/>
        </p:nvSpPr>
        <p:spPr>
          <a:xfrm>
            <a:off x="1428750" y="785813"/>
            <a:ext cx="8934449" cy="4401205"/>
          </a:xfrm>
          <a:prstGeom prst="rect">
            <a:avLst/>
          </a:prstGeom>
        </p:spPr>
        <p:txBody>
          <a:bodyPr wrap="square">
            <a:spAutoFit/>
          </a:bodyPr>
          <a:lstStyle/>
          <a:p>
            <a:pPr marL="457200"/>
            <a:r>
              <a:rPr lang="en-GB" sz="2800" b="1" dirty="0">
                <a:latin typeface="Times New Roman" panose="02020603050405020304" pitchFamily="18" charset="0"/>
                <a:ea typeface="DengXian" panose="02010600030101010101" pitchFamily="2" charset="-122"/>
                <a:cs typeface="Arial" panose="020B0604020202020204" pitchFamily="34" charset="0"/>
              </a:rPr>
              <a:t>Could you not make Dorian live longer with the face of the picture transformed to himself and depict the nursery in which he ends his days by suicide or repents and becomes a better character. Lord Henry too goes off the scene very quickly. Could not he also live a little longer and you could make an excellent end that balances the deaths of the two men.</a:t>
            </a:r>
            <a:endParaRPr lang="en-GB" sz="2800" dirty="0">
              <a:latin typeface="Calibri" panose="020F0502020204030204" pitchFamily="34" charset="0"/>
              <a:ea typeface="DengXian" panose="02010600030101010101" pitchFamily="2" charset="-122"/>
              <a:cs typeface="Arial" panose="020B0604020202020204" pitchFamily="34" charset="0"/>
            </a:endParaRPr>
          </a:p>
          <a:p>
            <a:pPr marL="457200"/>
            <a:endParaRPr lang="en-GB" sz="2800" dirty="0">
              <a:latin typeface="Times New Roman" panose="02020603050405020304" pitchFamily="18" charset="0"/>
              <a:ea typeface="DengXian" panose="02010600030101010101" pitchFamily="2" charset="-122"/>
              <a:cs typeface="Arial" panose="020B0604020202020204" pitchFamily="34" charset="0"/>
            </a:endParaRPr>
          </a:p>
          <a:p>
            <a:pPr marL="457200"/>
            <a:r>
              <a:rPr lang="en-GB" sz="2800" dirty="0">
                <a:latin typeface="Times New Roman" panose="02020603050405020304" pitchFamily="18" charset="0"/>
                <a:ea typeface="DengXian" panose="02010600030101010101" pitchFamily="2" charset="-122"/>
                <a:cs typeface="Arial" panose="020B0604020202020204" pitchFamily="34" charset="0"/>
              </a:rPr>
              <a:t>(George Lock, ‘To Oscar Wilde’, 7 July 1890, Clark Wilde MS L813L W6721. - </a:t>
            </a:r>
            <a:r>
              <a:rPr lang="en-GB" sz="2800" dirty="0" err="1">
                <a:latin typeface="Times New Roman" panose="02020603050405020304" pitchFamily="18" charset="0"/>
                <a:ea typeface="DengXian" panose="02010600030101010101" pitchFamily="2" charset="-122"/>
                <a:cs typeface="Arial" panose="020B0604020202020204" pitchFamily="34" charset="0"/>
              </a:rPr>
              <a:t>qhp.xlix</a:t>
            </a:r>
            <a:r>
              <a:rPr lang="en-GB" sz="2800" dirty="0">
                <a:latin typeface="Times New Roman" panose="02020603050405020304" pitchFamily="18" charset="0"/>
                <a:ea typeface="DengXian" panose="02010600030101010101" pitchFamily="2" charset="-122"/>
                <a:cs typeface="Arial" panose="020B0604020202020204" pitchFamily="34" charset="0"/>
              </a:rPr>
              <a:t>)</a:t>
            </a:r>
            <a:endParaRPr lang="en-GB" sz="2800" dirty="0">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29186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6EF557F7-86A7-9B45-B926-AB3A20ACA4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933864"/>
            <a:ext cx="5294716" cy="4990269"/>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264E123B-5617-5D4D-A84B-7C5E14488D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8459" y="643467"/>
            <a:ext cx="434543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72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530</Words>
  <Application>Microsoft Macintosh PowerPoint</Application>
  <PresentationFormat>Widescreen</PresentationFormat>
  <Paragraphs>15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vt:lpstr>
      <vt:lpstr>Times New Roman</vt:lpstr>
      <vt:lpstr>Office Theme</vt:lpstr>
      <vt:lpstr>Sherlock Holmes and Dorian Gray: Truth, Art and Immorality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Sherlock Holmes and Dorian Gray: Truth, Art and Immorality </dc:title>
  <dc:creator>Sos Eltis</dc:creator>
  <cp:lastModifiedBy>Sos Eltis</cp:lastModifiedBy>
  <cp:revision>3</cp:revision>
  <dcterms:created xsi:type="dcterms:W3CDTF">2021-03-04T21:34:08Z</dcterms:created>
  <dcterms:modified xsi:type="dcterms:W3CDTF">2021-03-06T08:56:36Z</dcterms:modified>
</cp:coreProperties>
</file>