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77" r:id="rId2"/>
    <p:sldId id="283" r:id="rId3"/>
    <p:sldId id="284" r:id="rId4"/>
    <p:sldId id="276" r:id="rId5"/>
    <p:sldId id="299" r:id="rId6"/>
    <p:sldId id="293" r:id="rId7"/>
    <p:sldId id="294" r:id="rId8"/>
    <p:sldId id="272" r:id="rId9"/>
    <p:sldId id="271" r:id="rId10"/>
    <p:sldId id="275" r:id="rId11"/>
    <p:sldId id="285" r:id="rId12"/>
    <p:sldId id="295" r:id="rId13"/>
    <p:sldId id="286" r:id="rId14"/>
    <p:sldId id="300" r:id="rId15"/>
    <p:sldId id="296" r:id="rId16"/>
    <p:sldId id="302" r:id="rId17"/>
    <p:sldId id="287" r:id="rId18"/>
    <p:sldId id="288" r:id="rId19"/>
    <p:sldId id="289" r:id="rId20"/>
    <p:sldId id="290" r:id="rId21"/>
    <p:sldId id="297" r:id="rId22"/>
    <p:sldId id="291" r:id="rId23"/>
    <p:sldId id="303"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7"/>
    <p:restoredTop sz="96327"/>
  </p:normalViewPr>
  <p:slideViewPr>
    <p:cSldViewPr snapToGrid="0" snapToObjects="1">
      <p:cViewPr varScale="1">
        <p:scale>
          <a:sx n="128" d="100"/>
          <a:sy n="128" d="100"/>
        </p:scale>
        <p:origin x="10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6F19BD-A8CA-4337-936F-219FE3CA75F0}" type="doc">
      <dgm:prSet loTypeId="urn:microsoft.com/office/officeart/2005/8/layout/venn1" loCatId="relationship" qsTypeId="urn:microsoft.com/office/officeart/2005/8/quickstyle/simple1" qsCatId="simple" csTypeId="urn:microsoft.com/office/officeart/2005/8/colors/accent1_2" csCatId="accent1" phldr="1"/>
      <dgm:spPr/>
    </dgm:pt>
    <dgm:pt modelId="{27CABB02-56C6-451D-AD16-CCCC2EA699B7}">
      <dgm:prSet phldrT="[Text]" custT="1"/>
      <dgm:spPr/>
      <dgm:t>
        <a:bodyPr/>
        <a:lstStyle/>
        <a:p>
          <a:r>
            <a:rPr lang="en-GB" sz="2800" b="1" dirty="0">
              <a:latin typeface="+mn-lt"/>
            </a:rPr>
            <a:t>Academic achievement</a:t>
          </a:r>
        </a:p>
      </dgm:t>
    </dgm:pt>
    <dgm:pt modelId="{EFFBC7EB-4ECC-4C9A-B537-D72F569E4644}" type="parTrans" cxnId="{342786B5-9013-4641-BD1C-67DF3C3DE383}">
      <dgm:prSet/>
      <dgm:spPr/>
      <dgm:t>
        <a:bodyPr/>
        <a:lstStyle/>
        <a:p>
          <a:endParaRPr lang="en-GB" sz="2800">
            <a:latin typeface="+mn-lt"/>
          </a:endParaRPr>
        </a:p>
      </dgm:t>
    </dgm:pt>
    <dgm:pt modelId="{05F2A86C-1936-4713-B1B4-9A02B4D534C6}" type="sibTrans" cxnId="{342786B5-9013-4641-BD1C-67DF3C3DE383}">
      <dgm:prSet/>
      <dgm:spPr/>
      <dgm:t>
        <a:bodyPr/>
        <a:lstStyle/>
        <a:p>
          <a:endParaRPr lang="en-GB" sz="2800">
            <a:latin typeface="+mn-lt"/>
          </a:endParaRPr>
        </a:p>
      </dgm:t>
    </dgm:pt>
    <dgm:pt modelId="{556E6343-3BE4-4EBB-B6A5-EFE1C17FEBCF}">
      <dgm:prSet phldrT="[Text]" custT="1"/>
      <dgm:spPr/>
      <dgm:t>
        <a:bodyPr/>
        <a:lstStyle/>
        <a:p>
          <a:r>
            <a:rPr lang="en-GB" sz="2800" b="1" dirty="0">
              <a:latin typeface="+mn-lt"/>
            </a:rPr>
            <a:t>Admissions tests</a:t>
          </a:r>
        </a:p>
      </dgm:t>
    </dgm:pt>
    <dgm:pt modelId="{249D7788-7B46-4896-A94B-ABA99EA03273}" type="parTrans" cxnId="{A0FB27DB-6DC8-4C55-A30E-21F3279B7E05}">
      <dgm:prSet/>
      <dgm:spPr/>
      <dgm:t>
        <a:bodyPr/>
        <a:lstStyle/>
        <a:p>
          <a:endParaRPr lang="en-GB" sz="2800">
            <a:latin typeface="+mn-lt"/>
          </a:endParaRPr>
        </a:p>
      </dgm:t>
    </dgm:pt>
    <dgm:pt modelId="{87295785-09A7-44A9-B401-DD2264B0A4C0}" type="sibTrans" cxnId="{A0FB27DB-6DC8-4C55-A30E-21F3279B7E05}">
      <dgm:prSet/>
      <dgm:spPr/>
      <dgm:t>
        <a:bodyPr/>
        <a:lstStyle/>
        <a:p>
          <a:endParaRPr lang="en-GB" sz="2800">
            <a:latin typeface="+mn-lt"/>
          </a:endParaRPr>
        </a:p>
      </dgm:t>
    </dgm:pt>
    <dgm:pt modelId="{149B1F03-A413-4502-9B24-F6E93FB24188}">
      <dgm:prSet phldrT="[Text]" custT="1"/>
      <dgm:spPr/>
      <dgm:t>
        <a:bodyPr/>
        <a:lstStyle/>
        <a:p>
          <a:r>
            <a:rPr lang="en-GB" sz="2800" b="1" dirty="0">
              <a:latin typeface="+mn-lt"/>
            </a:rPr>
            <a:t>Written work</a:t>
          </a:r>
        </a:p>
      </dgm:t>
    </dgm:pt>
    <dgm:pt modelId="{12225F9D-8EC8-4663-BCAC-F794131E9113}" type="parTrans" cxnId="{A984E0AB-BAA1-472A-88DF-871A5C366005}">
      <dgm:prSet/>
      <dgm:spPr/>
      <dgm:t>
        <a:bodyPr/>
        <a:lstStyle/>
        <a:p>
          <a:endParaRPr lang="en-GB" sz="2800">
            <a:latin typeface="+mn-lt"/>
          </a:endParaRPr>
        </a:p>
      </dgm:t>
    </dgm:pt>
    <dgm:pt modelId="{19FB38E2-D839-4E61-8A78-4FCC0D9E40EC}" type="sibTrans" cxnId="{A984E0AB-BAA1-472A-88DF-871A5C366005}">
      <dgm:prSet/>
      <dgm:spPr/>
      <dgm:t>
        <a:bodyPr/>
        <a:lstStyle/>
        <a:p>
          <a:endParaRPr lang="en-GB" sz="2800">
            <a:latin typeface="+mn-lt"/>
          </a:endParaRPr>
        </a:p>
      </dgm:t>
    </dgm:pt>
    <dgm:pt modelId="{BF578B58-F97E-4071-9BB0-5F65BFE74BE1}">
      <dgm:prSet phldrT="[Text]" custT="1"/>
      <dgm:spPr/>
      <dgm:t>
        <a:bodyPr/>
        <a:lstStyle/>
        <a:p>
          <a:r>
            <a:rPr lang="en-GB" sz="2800" b="1" dirty="0">
              <a:latin typeface="+mn-lt"/>
            </a:rPr>
            <a:t>UCAS personal statement</a:t>
          </a:r>
        </a:p>
      </dgm:t>
    </dgm:pt>
    <dgm:pt modelId="{F61FD0D0-696C-4E6F-84C3-803F6AE9B0B6}" type="parTrans" cxnId="{933BAEE4-5B78-4048-9FB5-EEBEABAF1B21}">
      <dgm:prSet/>
      <dgm:spPr/>
      <dgm:t>
        <a:bodyPr/>
        <a:lstStyle/>
        <a:p>
          <a:endParaRPr lang="en-GB" sz="2800">
            <a:latin typeface="+mn-lt"/>
          </a:endParaRPr>
        </a:p>
      </dgm:t>
    </dgm:pt>
    <dgm:pt modelId="{051DCFB2-C314-4265-B9F5-1B885D498D76}" type="sibTrans" cxnId="{933BAEE4-5B78-4048-9FB5-EEBEABAF1B21}">
      <dgm:prSet/>
      <dgm:spPr/>
      <dgm:t>
        <a:bodyPr/>
        <a:lstStyle/>
        <a:p>
          <a:endParaRPr lang="en-GB" sz="2800">
            <a:latin typeface="+mn-lt"/>
          </a:endParaRPr>
        </a:p>
      </dgm:t>
    </dgm:pt>
    <dgm:pt modelId="{44F78706-262B-46F1-B097-520454C249A4}">
      <dgm:prSet phldrT="[Text]" custT="1"/>
      <dgm:spPr/>
      <dgm:t>
        <a:bodyPr/>
        <a:lstStyle/>
        <a:p>
          <a:r>
            <a:rPr lang="en-GB" sz="2800" b="1" dirty="0">
              <a:latin typeface="+mn-lt"/>
            </a:rPr>
            <a:t>UCAS teacher’s reference </a:t>
          </a:r>
        </a:p>
      </dgm:t>
    </dgm:pt>
    <dgm:pt modelId="{81E3765D-A75D-4356-94DE-C74B59947234}" type="parTrans" cxnId="{748CF093-2B11-46CB-B48E-521AAC451C69}">
      <dgm:prSet/>
      <dgm:spPr/>
      <dgm:t>
        <a:bodyPr/>
        <a:lstStyle/>
        <a:p>
          <a:endParaRPr lang="en-GB" sz="2800">
            <a:latin typeface="+mn-lt"/>
          </a:endParaRPr>
        </a:p>
      </dgm:t>
    </dgm:pt>
    <dgm:pt modelId="{D6412DFB-53FB-4780-AD27-3BB59D1F6147}" type="sibTrans" cxnId="{748CF093-2B11-46CB-B48E-521AAC451C69}">
      <dgm:prSet/>
      <dgm:spPr/>
      <dgm:t>
        <a:bodyPr/>
        <a:lstStyle/>
        <a:p>
          <a:endParaRPr lang="en-GB" sz="2800">
            <a:latin typeface="+mn-lt"/>
          </a:endParaRPr>
        </a:p>
      </dgm:t>
    </dgm:pt>
    <dgm:pt modelId="{F50E1245-B130-4AB1-9304-28BAC90F1B65}">
      <dgm:prSet phldrT="[Text]" custT="1"/>
      <dgm:spPr/>
      <dgm:t>
        <a:bodyPr/>
        <a:lstStyle/>
        <a:p>
          <a:r>
            <a:rPr lang="en-GB" sz="2800" b="1" dirty="0">
              <a:latin typeface="+mn-lt"/>
            </a:rPr>
            <a:t>Interview</a:t>
          </a:r>
        </a:p>
      </dgm:t>
    </dgm:pt>
    <dgm:pt modelId="{DD064A2D-6243-4400-9A2C-4F0A806E646E}" type="parTrans" cxnId="{8A802A16-F18D-4B6D-AAE4-69D04001F634}">
      <dgm:prSet/>
      <dgm:spPr/>
      <dgm:t>
        <a:bodyPr/>
        <a:lstStyle/>
        <a:p>
          <a:endParaRPr lang="en-GB" sz="2800">
            <a:latin typeface="+mn-lt"/>
          </a:endParaRPr>
        </a:p>
      </dgm:t>
    </dgm:pt>
    <dgm:pt modelId="{14A44862-F778-4CF1-A805-D17835056A4C}" type="sibTrans" cxnId="{8A802A16-F18D-4B6D-AAE4-69D04001F634}">
      <dgm:prSet/>
      <dgm:spPr/>
      <dgm:t>
        <a:bodyPr/>
        <a:lstStyle/>
        <a:p>
          <a:endParaRPr lang="en-GB" sz="2800">
            <a:latin typeface="+mn-lt"/>
          </a:endParaRPr>
        </a:p>
      </dgm:t>
    </dgm:pt>
    <dgm:pt modelId="{FEE6F74B-0CDD-4121-B012-C8D84458B7C3}" type="pres">
      <dgm:prSet presAssocID="{F06F19BD-A8CA-4337-936F-219FE3CA75F0}" presName="compositeShape" presStyleCnt="0">
        <dgm:presLayoutVars>
          <dgm:chMax val="7"/>
          <dgm:dir/>
          <dgm:resizeHandles val="exact"/>
        </dgm:presLayoutVars>
      </dgm:prSet>
      <dgm:spPr/>
    </dgm:pt>
    <dgm:pt modelId="{96AE9876-1A75-4FE0-83EB-873A2C2077A0}" type="pres">
      <dgm:prSet presAssocID="{27CABB02-56C6-451D-AD16-CCCC2EA699B7}" presName="circ1" presStyleLbl="vennNode1" presStyleIdx="0" presStyleCnt="6"/>
      <dgm:spPr>
        <a:solidFill>
          <a:srgbClr val="FF9933">
            <a:alpha val="50000"/>
          </a:srgbClr>
        </a:solidFill>
      </dgm:spPr>
    </dgm:pt>
    <dgm:pt modelId="{1E68AF23-B77E-4F0B-B819-55BB05556B68}" type="pres">
      <dgm:prSet presAssocID="{27CABB02-56C6-451D-AD16-CCCC2EA699B7}" presName="circ1Tx" presStyleLbl="revTx" presStyleIdx="0" presStyleCnt="0" custScaleX="119502">
        <dgm:presLayoutVars>
          <dgm:chMax val="0"/>
          <dgm:chPref val="0"/>
          <dgm:bulletEnabled val="1"/>
        </dgm:presLayoutVars>
      </dgm:prSet>
      <dgm:spPr/>
    </dgm:pt>
    <dgm:pt modelId="{A3B81B0E-D3D7-485C-8298-CBF68CD9AB55}" type="pres">
      <dgm:prSet presAssocID="{556E6343-3BE4-4EBB-B6A5-EFE1C17FEBCF}" presName="circ2" presStyleLbl="vennNode1" presStyleIdx="1" presStyleCnt="6"/>
      <dgm:spPr>
        <a:solidFill>
          <a:srgbClr val="002147">
            <a:alpha val="50000"/>
          </a:srgbClr>
        </a:solidFill>
      </dgm:spPr>
    </dgm:pt>
    <dgm:pt modelId="{2A73BD30-6F20-4D2C-ABB2-8A5868F582C3}" type="pres">
      <dgm:prSet presAssocID="{556E6343-3BE4-4EBB-B6A5-EFE1C17FEBCF}" presName="circ2Tx" presStyleLbl="revTx" presStyleIdx="0" presStyleCnt="0" custScaleX="119502">
        <dgm:presLayoutVars>
          <dgm:chMax val="0"/>
          <dgm:chPref val="0"/>
          <dgm:bulletEnabled val="1"/>
        </dgm:presLayoutVars>
      </dgm:prSet>
      <dgm:spPr/>
    </dgm:pt>
    <dgm:pt modelId="{4FAA7904-8979-47E7-B088-063BE1995A0B}" type="pres">
      <dgm:prSet presAssocID="{149B1F03-A413-4502-9B24-F6E93FB24188}" presName="circ3" presStyleLbl="vennNode1" presStyleIdx="2" presStyleCnt="6"/>
      <dgm:spPr>
        <a:solidFill>
          <a:srgbClr val="33CCFF">
            <a:alpha val="50000"/>
          </a:srgbClr>
        </a:solidFill>
      </dgm:spPr>
    </dgm:pt>
    <dgm:pt modelId="{27C5276A-F0EF-4A73-A6EF-C76739AA2978}" type="pres">
      <dgm:prSet presAssocID="{149B1F03-A413-4502-9B24-F6E93FB24188}" presName="circ3Tx" presStyleLbl="revTx" presStyleIdx="0" presStyleCnt="0" custScaleX="119502" custLinFactNeighborX="8700" custLinFactNeighborY="1427">
        <dgm:presLayoutVars>
          <dgm:chMax val="0"/>
          <dgm:chPref val="0"/>
          <dgm:bulletEnabled val="1"/>
        </dgm:presLayoutVars>
      </dgm:prSet>
      <dgm:spPr/>
    </dgm:pt>
    <dgm:pt modelId="{BDA176BA-03DB-4014-84BD-995387D214E9}" type="pres">
      <dgm:prSet presAssocID="{BF578B58-F97E-4071-9BB0-5F65BFE74BE1}" presName="circ4" presStyleLbl="vennNode1" presStyleIdx="3" presStyleCnt="6"/>
      <dgm:spPr>
        <a:solidFill>
          <a:srgbClr val="CC0000">
            <a:alpha val="50000"/>
          </a:srgbClr>
        </a:solidFill>
      </dgm:spPr>
    </dgm:pt>
    <dgm:pt modelId="{A5FEE5C2-2625-4719-969F-C1E814367F64}" type="pres">
      <dgm:prSet presAssocID="{BF578B58-F97E-4071-9BB0-5F65BFE74BE1}" presName="circ4Tx" presStyleLbl="revTx" presStyleIdx="0" presStyleCnt="0" custScaleX="119502" custLinFactNeighborX="1858" custLinFactNeighborY="18367">
        <dgm:presLayoutVars>
          <dgm:chMax val="0"/>
          <dgm:chPref val="0"/>
          <dgm:bulletEnabled val="1"/>
        </dgm:presLayoutVars>
      </dgm:prSet>
      <dgm:spPr/>
    </dgm:pt>
    <dgm:pt modelId="{178183DF-9D46-4E2E-A066-2429B3F8F006}" type="pres">
      <dgm:prSet presAssocID="{44F78706-262B-46F1-B097-520454C249A4}" presName="circ5" presStyleLbl="vennNode1" presStyleIdx="4" presStyleCnt="6"/>
      <dgm:spPr>
        <a:solidFill>
          <a:srgbClr val="C8B876">
            <a:alpha val="49804"/>
          </a:srgbClr>
        </a:solidFill>
      </dgm:spPr>
    </dgm:pt>
    <dgm:pt modelId="{F94088DA-204B-41FF-9069-26845FC82E9C}" type="pres">
      <dgm:prSet presAssocID="{44F78706-262B-46F1-B097-520454C249A4}" presName="circ5Tx" presStyleLbl="revTx" presStyleIdx="0" presStyleCnt="0" custScaleX="119502">
        <dgm:presLayoutVars>
          <dgm:chMax val="0"/>
          <dgm:chPref val="0"/>
          <dgm:bulletEnabled val="1"/>
        </dgm:presLayoutVars>
      </dgm:prSet>
      <dgm:spPr/>
    </dgm:pt>
    <dgm:pt modelId="{1621D0DD-EFD1-4E62-BA12-1B56C54DC5DA}" type="pres">
      <dgm:prSet presAssocID="{F50E1245-B130-4AB1-9304-28BAC90F1B65}" presName="circ6" presStyleLbl="vennNode1" presStyleIdx="5" presStyleCnt="6"/>
      <dgm:spPr>
        <a:solidFill>
          <a:srgbClr val="CCCC00">
            <a:alpha val="50000"/>
          </a:srgbClr>
        </a:solidFill>
      </dgm:spPr>
    </dgm:pt>
    <dgm:pt modelId="{D1623F94-E683-4616-8F5F-B86849B89D99}" type="pres">
      <dgm:prSet presAssocID="{F50E1245-B130-4AB1-9304-28BAC90F1B65}" presName="circ6Tx" presStyleLbl="revTx" presStyleIdx="0" presStyleCnt="0" custScaleX="119502">
        <dgm:presLayoutVars>
          <dgm:chMax val="0"/>
          <dgm:chPref val="0"/>
          <dgm:bulletEnabled val="1"/>
        </dgm:presLayoutVars>
      </dgm:prSet>
      <dgm:spPr/>
    </dgm:pt>
  </dgm:ptLst>
  <dgm:cxnLst>
    <dgm:cxn modelId="{0BB12010-5DDF-4AC8-B937-78B24628F7D7}" type="presOf" srcId="{44F78706-262B-46F1-B097-520454C249A4}" destId="{F94088DA-204B-41FF-9069-26845FC82E9C}" srcOrd="0" destOrd="0" presId="urn:microsoft.com/office/officeart/2005/8/layout/venn1"/>
    <dgm:cxn modelId="{8A802A16-F18D-4B6D-AAE4-69D04001F634}" srcId="{F06F19BD-A8CA-4337-936F-219FE3CA75F0}" destId="{F50E1245-B130-4AB1-9304-28BAC90F1B65}" srcOrd="5" destOrd="0" parTransId="{DD064A2D-6243-4400-9A2C-4F0A806E646E}" sibTransId="{14A44862-F778-4CF1-A805-D17835056A4C}"/>
    <dgm:cxn modelId="{9F379C16-E197-428C-8405-E09D5F6C202E}" type="presOf" srcId="{F06F19BD-A8CA-4337-936F-219FE3CA75F0}" destId="{FEE6F74B-0CDD-4121-B012-C8D84458B7C3}" srcOrd="0" destOrd="0" presId="urn:microsoft.com/office/officeart/2005/8/layout/venn1"/>
    <dgm:cxn modelId="{B228B028-A2DF-4214-9E16-098B0B01C6A4}" type="presOf" srcId="{BF578B58-F97E-4071-9BB0-5F65BFE74BE1}" destId="{A5FEE5C2-2625-4719-969F-C1E814367F64}" srcOrd="0" destOrd="0" presId="urn:microsoft.com/office/officeart/2005/8/layout/venn1"/>
    <dgm:cxn modelId="{BB7FD437-D74C-4F07-8E3B-A7EFB06D04A5}" type="presOf" srcId="{149B1F03-A413-4502-9B24-F6E93FB24188}" destId="{27C5276A-F0EF-4A73-A6EF-C76739AA2978}" srcOrd="0" destOrd="0" presId="urn:microsoft.com/office/officeart/2005/8/layout/venn1"/>
    <dgm:cxn modelId="{964E103A-2649-4A55-A350-E8AE2E048C33}" type="presOf" srcId="{27CABB02-56C6-451D-AD16-CCCC2EA699B7}" destId="{1E68AF23-B77E-4F0B-B819-55BB05556B68}" srcOrd="0" destOrd="0" presId="urn:microsoft.com/office/officeart/2005/8/layout/venn1"/>
    <dgm:cxn modelId="{748CF093-2B11-46CB-B48E-521AAC451C69}" srcId="{F06F19BD-A8CA-4337-936F-219FE3CA75F0}" destId="{44F78706-262B-46F1-B097-520454C249A4}" srcOrd="4" destOrd="0" parTransId="{81E3765D-A75D-4356-94DE-C74B59947234}" sibTransId="{D6412DFB-53FB-4780-AD27-3BB59D1F6147}"/>
    <dgm:cxn modelId="{A984E0AB-BAA1-472A-88DF-871A5C366005}" srcId="{F06F19BD-A8CA-4337-936F-219FE3CA75F0}" destId="{149B1F03-A413-4502-9B24-F6E93FB24188}" srcOrd="2" destOrd="0" parTransId="{12225F9D-8EC8-4663-BCAC-F794131E9113}" sibTransId="{19FB38E2-D839-4E61-8A78-4FCC0D9E40EC}"/>
    <dgm:cxn modelId="{342786B5-9013-4641-BD1C-67DF3C3DE383}" srcId="{F06F19BD-A8CA-4337-936F-219FE3CA75F0}" destId="{27CABB02-56C6-451D-AD16-CCCC2EA699B7}" srcOrd="0" destOrd="0" parTransId="{EFFBC7EB-4ECC-4C9A-B537-D72F569E4644}" sibTransId="{05F2A86C-1936-4713-B1B4-9A02B4D534C6}"/>
    <dgm:cxn modelId="{B148FFD8-D620-458E-88DC-A000FB716B43}" type="presOf" srcId="{556E6343-3BE4-4EBB-B6A5-EFE1C17FEBCF}" destId="{2A73BD30-6F20-4D2C-ABB2-8A5868F582C3}" srcOrd="0" destOrd="0" presId="urn:microsoft.com/office/officeart/2005/8/layout/venn1"/>
    <dgm:cxn modelId="{A0FB27DB-6DC8-4C55-A30E-21F3279B7E05}" srcId="{F06F19BD-A8CA-4337-936F-219FE3CA75F0}" destId="{556E6343-3BE4-4EBB-B6A5-EFE1C17FEBCF}" srcOrd="1" destOrd="0" parTransId="{249D7788-7B46-4896-A94B-ABA99EA03273}" sibTransId="{87295785-09A7-44A9-B401-DD2264B0A4C0}"/>
    <dgm:cxn modelId="{7B1910E1-7255-4F52-A1F3-1464239E1D72}" type="presOf" srcId="{F50E1245-B130-4AB1-9304-28BAC90F1B65}" destId="{D1623F94-E683-4616-8F5F-B86849B89D99}" srcOrd="0" destOrd="0" presId="urn:microsoft.com/office/officeart/2005/8/layout/venn1"/>
    <dgm:cxn modelId="{933BAEE4-5B78-4048-9FB5-EEBEABAF1B21}" srcId="{F06F19BD-A8CA-4337-936F-219FE3CA75F0}" destId="{BF578B58-F97E-4071-9BB0-5F65BFE74BE1}" srcOrd="3" destOrd="0" parTransId="{F61FD0D0-696C-4E6F-84C3-803F6AE9B0B6}" sibTransId="{051DCFB2-C314-4265-B9F5-1B885D498D76}"/>
    <dgm:cxn modelId="{9D7B14EF-706F-4FBB-A0EF-10ABBDD7FF26}" type="presParOf" srcId="{FEE6F74B-0CDD-4121-B012-C8D84458B7C3}" destId="{96AE9876-1A75-4FE0-83EB-873A2C2077A0}" srcOrd="0" destOrd="0" presId="urn:microsoft.com/office/officeart/2005/8/layout/venn1"/>
    <dgm:cxn modelId="{1E213045-29A5-49A9-92A9-01882E96C57A}" type="presParOf" srcId="{FEE6F74B-0CDD-4121-B012-C8D84458B7C3}" destId="{1E68AF23-B77E-4F0B-B819-55BB05556B68}" srcOrd="1" destOrd="0" presId="urn:microsoft.com/office/officeart/2005/8/layout/venn1"/>
    <dgm:cxn modelId="{58AFDE96-F545-4025-91C5-B523FDD56756}" type="presParOf" srcId="{FEE6F74B-0CDD-4121-B012-C8D84458B7C3}" destId="{A3B81B0E-D3D7-485C-8298-CBF68CD9AB55}" srcOrd="2" destOrd="0" presId="urn:microsoft.com/office/officeart/2005/8/layout/venn1"/>
    <dgm:cxn modelId="{A2C276B0-AA9E-44DA-BD5E-B4E0159BE878}" type="presParOf" srcId="{FEE6F74B-0CDD-4121-B012-C8D84458B7C3}" destId="{2A73BD30-6F20-4D2C-ABB2-8A5868F582C3}" srcOrd="3" destOrd="0" presId="urn:microsoft.com/office/officeart/2005/8/layout/venn1"/>
    <dgm:cxn modelId="{78658B39-8D8C-44DF-92CF-C98604569834}" type="presParOf" srcId="{FEE6F74B-0CDD-4121-B012-C8D84458B7C3}" destId="{4FAA7904-8979-47E7-B088-063BE1995A0B}" srcOrd="4" destOrd="0" presId="urn:microsoft.com/office/officeart/2005/8/layout/venn1"/>
    <dgm:cxn modelId="{89B73AE3-477D-44B6-B54C-086E87267BAD}" type="presParOf" srcId="{FEE6F74B-0CDD-4121-B012-C8D84458B7C3}" destId="{27C5276A-F0EF-4A73-A6EF-C76739AA2978}" srcOrd="5" destOrd="0" presId="urn:microsoft.com/office/officeart/2005/8/layout/venn1"/>
    <dgm:cxn modelId="{15D358B6-D634-4DC0-9E3C-4A50FBC59E91}" type="presParOf" srcId="{FEE6F74B-0CDD-4121-B012-C8D84458B7C3}" destId="{BDA176BA-03DB-4014-84BD-995387D214E9}" srcOrd="6" destOrd="0" presId="urn:microsoft.com/office/officeart/2005/8/layout/venn1"/>
    <dgm:cxn modelId="{5A5687B9-25C6-4832-85DB-8ADB370BB17C}" type="presParOf" srcId="{FEE6F74B-0CDD-4121-B012-C8D84458B7C3}" destId="{A5FEE5C2-2625-4719-969F-C1E814367F64}" srcOrd="7" destOrd="0" presId="urn:microsoft.com/office/officeart/2005/8/layout/venn1"/>
    <dgm:cxn modelId="{3814A6EF-705D-461E-BB63-C5CB6B39C0E1}" type="presParOf" srcId="{FEE6F74B-0CDD-4121-B012-C8D84458B7C3}" destId="{178183DF-9D46-4E2E-A066-2429B3F8F006}" srcOrd="8" destOrd="0" presId="urn:microsoft.com/office/officeart/2005/8/layout/venn1"/>
    <dgm:cxn modelId="{C4231BB9-8698-488B-B759-4533575B85C7}" type="presParOf" srcId="{FEE6F74B-0CDD-4121-B012-C8D84458B7C3}" destId="{F94088DA-204B-41FF-9069-26845FC82E9C}" srcOrd="9" destOrd="0" presId="urn:microsoft.com/office/officeart/2005/8/layout/venn1"/>
    <dgm:cxn modelId="{6BDD9E03-0A7F-453F-BF13-AA23C20FFFE0}" type="presParOf" srcId="{FEE6F74B-0CDD-4121-B012-C8D84458B7C3}" destId="{1621D0DD-EFD1-4E62-BA12-1B56C54DC5DA}" srcOrd="10" destOrd="0" presId="urn:microsoft.com/office/officeart/2005/8/layout/venn1"/>
    <dgm:cxn modelId="{A50990D1-DECE-4CE3-B868-F2529A20E75D}" type="presParOf" srcId="{FEE6F74B-0CDD-4121-B012-C8D84458B7C3}" destId="{D1623F94-E683-4616-8F5F-B86849B89D99}" srcOrd="11"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F19BD-A8CA-4337-936F-219FE3CA75F0}" type="doc">
      <dgm:prSet loTypeId="urn:microsoft.com/office/officeart/2005/8/layout/venn1" loCatId="relationship" qsTypeId="urn:microsoft.com/office/officeart/2005/8/quickstyle/simple1" qsCatId="simple" csTypeId="urn:microsoft.com/office/officeart/2005/8/colors/accent1_2" csCatId="accent1" phldr="1"/>
      <dgm:spPr/>
    </dgm:pt>
    <dgm:pt modelId="{27CABB02-56C6-451D-AD16-CCCC2EA699B7}">
      <dgm:prSet phldrT="[Text]" custT="1"/>
      <dgm:spPr/>
      <dgm:t>
        <a:bodyPr/>
        <a:lstStyle/>
        <a:p>
          <a:r>
            <a:rPr lang="en-GB" sz="2800" b="1" dirty="0">
              <a:latin typeface="+mn-lt"/>
            </a:rPr>
            <a:t>Academic achievement</a:t>
          </a:r>
        </a:p>
      </dgm:t>
    </dgm:pt>
    <dgm:pt modelId="{EFFBC7EB-4ECC-4C9A-B537-D72F569E4644}" type="parTrans" cxnId="{342786B5-9013-4641-BD1C-67DF3C3DE383}">
      <dgm:prSet/>
      <dgm:spPr/>
      <dgm:t>
        <a:bodyPr/>
        <a:lstStyle/>
        <a:p>
          <a:endParaRPr lang="en-GB" sz="2800">
            <a:latin typeface="+mn-lt"/>
          </a:endParaRPr>
        </a:p>
      </dgm:t>
    </dgm:pt>
    <dgm:pt modelId="{05F2A86C-1936-4713-B1B4-9A02B4D534C6}" type="sibTrans" cxnId="{342786B5-9013-4641-BD1C-67DF3C3DE383}">
      <dgm:prSet/>
      <dgm:spPr/>
      <dgm:t>
        <a:bodyPr/>
        <a:lstStyle/>
        <a:p>
          <a:endParaRPr lang="en-GB" sz="2800">
            <a:latin typeface="+mn-lt"/>
          </a:endParaRPr>
        </a:p>
      </dgm:t>
    </dgm:pt>
    <dgm:pt modelId="{556E6343-3BE4-4EBB-B6A5-EFE1C17FEBCF}">
      <dgm:prSet phldrT="[Text]" custT="1"/>
      <dgm:spPr/>
      <dgm:t>
        <a:bodyPr/>
        <a:lstStyle/>
        <a:p>
          <a:r>
            <a:rPr lang="en-GB" sz="2800" b="1" dirty="0">
              <a:latin typeface="+mn-lt"/>
            </a:rPr>
            <a:t>Admissions tests</a:t>
          </a:r>
        </a:p>
      </dgm:t>
    </dgm:pt>
    <dgm:pt modelId="{249D7788-7B46-4896-A94B-ABA99EA03273}" type="parTrans" cxnId="{A0FB27DB-6DC8-4C55-A30E-21F3279B7E05}">
      <dgm:prSet/>
      <dgm:spPr/>
      <dgm:t>
        <a:bodyPr/>
        <a:lstStyle/>
        <a:p>
          <a:endParaRPr lang="en-GB" sz="2800">
            <a:latin typeface="+mn-lt"/>
          </a:endParaRPr>
        </a:p>
      </dgm:t>
    </dgm:pt>
    <dgm:pt modelId="{87295785-09A7-44A9-B401-DD2264B0A4C0}" type="sibTrans" cxnId="{A0FB27DB-6DC8-4C55-A30E-21F3279B7E05}">
      <dgm:prSet/>
      <dgm:spPr/>
      <dgm:t>
        <a:bodyPr/>
        <a:lstStyle/>
        <a:p>
          <a:endParaRPr lang="en-GB" sz="2800">
            <a:latin typeface="+mn-lt"/>
          </a:endParaRPr>
        </a:p>
      </dgm:t>
    </dgm:pt>
    <dgm:pt modelId="{149B1F03-A413-4502-9B24-F6E93FB24188}">
      <dgm:prSet phldrT="[Text]" custT="1"/>
      <dgm:spPr/>
      <dgm:t>
        <a:bodyPr/>
        <a:lstStyle/>
        <a:p>
          <a:r>
            <a:rPr lang="en-GB" sz="2800" b="1" dirty="0">
              <a:latin typeface="+mn-lt"/>
            </a:rPr>
            <a:t>Written work</a:t>
          </a:r>
        </a:p>
      </dgm:t>
    </dgm:pt>
    <dgm:pt modelId="{12225F9D-8EC8-4663-BCAC-F794131E9113}" type="parTrans" cxnId="{A984E0AB-BAA1-472A-88DF-871A5C366005}">
      <dgm:prSet/>
      <dgm:spPr/>
      <dgm:t>
        <a:bodyPr/>
        <a:lstStyle/>
        <a:p>
          <a:endParaRPr lang="en-GB" sz="2800">
            <a:latin typeface="+mn-lt"/>
          </a:endParaRPr>
        </a:p>
      </dgm:t>
    </dgm:pt>
    <dgm:pt modelId="{19FB38E2-D839-4E61-8A78-4FCC0D9E40EC}" type="sibTrans" cxnId="{A984E0AB-BAA1-472A-88DF-871A5C366005}">
      <dgm:prSet/>
      <dgm:spPr/>
      <dgm:t>
        <a:bodyPr/>
        <a:lstStyle/>
        <a:p>
          <a:endParaRPr lang="en-GB" sz="2800">
            <a:latin typeface="+mn-lt"/>
          </a:endParaRPr>
        </a:p>
      </dgm:t>
    </dgm:pt>
    <dgm:pt modelId="{BF578B58-F97E-4071-9BB0-5F65BFE74BE1}">
      <dgm:prSet phldrT="[Text]" custT="1"/>
      <dgm:spPr/>
      <dgm:t>
        <a:bodyPr/>
        <a:lstStyle/>
        <a:p>
          <a:r>
            <a:rPr lang="en-GB" sz="2800" b="1" dirty="0">
              <a:latin typeface="+mn-lt"/>
            </a:rPr>
            <a:t>UCAS personal statement</a:t>
          </a:r>
        </a:p>
      </dgm:t>
    </dgm:pt>
    <dgm:pt modelId="{F61FD0D0-696C-4E6F-84C3-803F6AE9B0B6}" type="parTrans" cxnId="{933BAEE4-5B78-4048-9FB5-EEBEABAF1B21}">
      <dgm:prSet/>
      <dgm:spPr/>
      <dgm:t>
        <a:bodyPr/>
        <a:lstStyle/>
        <a:p>
          <a:endParaRPr lang="en-GB" sz="2800">
            <a:latin typeface="+mn-lt"/>
          </a:endParaRPr>
        </a:p>
      </dgm:t>
    </dgm:pt>
    <dgm:pt modelId="{051DCFB2-C314-4265-B9F5-1B885D498D76}" type="sibTrans" cxnId="{933BAEE4-5B78-4048-9FB5-EEBEABAF1B21}">
      <dgm:prSet/>
      <dgm:spPr/>
      <dgm:t>
        <a:bodyPr/>
        <a:lstStyle/>
        <a:p>
          <a:endParaRPr lang="en-GB" sz="2800">
            <a:latin typeface="+mn-lt"/>
          </a:endParaRPr>
        </a:p>
      </dgm:t>
    </dgm:pt>
    <dgm:pt modelId="{44F78706-262B-46F1-B097-520454C249A4}">
      <dgm:prSet phldrT="[Text]" custT="1"/>
      <dgm:spPr/>
      <dgm:t>
        <a:bodyPr/>
        <a:lstStyle/>
        <a:p>
          <a:r>
            <a:rPr lang="en-GB" sz="2800" b="1" dirty="0">
              <a:latin typeface="+mn-lt"/>
            </a:rPr>
            <a:t>UCAS teacher’s reference </a:t>
          </a:r>
        </a:p>
      </dgm:t>
    </dgm:pt>
    <dgm:pt modelId="{81E3765D-A75D-4356-94DE-C74B59947234}" type="parTrans" cxnId="{748CF093-2B11-46CB-B48E-521AAC451C69}">
      <dgm:prSet/>
      <dgm:spPr/>
      <dgm:t>
        <a:bodyPr/>
        <a:lstStyle/>
        <a:p>
          <a:endParaRPr lang="en-GB" sz="2800">
            <a:latin typeface="+mn-lt"/>
          </a:endParaRPr>
        </a:p>
      </dgm:t>
    </dgm:pt>
    <dgm:pt modelId="{D6412DFB-53FB-4780-AD27-3BB59D1F6147}" type="sibTrans" cxnId="{748CF093-2B11-46CB-B48E-521AAC451C69}">
      <dgm:prSet/>
      <dgm:spPr/>
      <dgm:t>
        <a:bodyPr/>
        <a:lstStyle/>
        <a:p>
          <a:endParaRPr lang="en-GB" sz="2800">
            <a:latin typeface="+mn-lt"/>
          </a:endParaRPr>
        </a:p>
      </dgm:t>
    </dgm:pt>
    <dgm:pt modelId="{F50E1245-B130-4AB1-9304-28BAC90F1B65}">
      <dgm:prSet phldrT="[Text]" custT="1"/>
      <dgm:spPr/>
      <dgm:t>
        <a:bodyPr/>
        <a:lstStyle/>
        <a:p>
          <a:r>
            <a:rPr lang="en-GB" sz="2800" b="1" dirty="0">
              <a:latin typeface="+mn-lt"/>
            </a:rPr>
            <a:t>Interview</a:t>
          </a:r>
        </a:p>
      </dgm:t>
    </dgm:pt>
    <dgm:pt modelId="{DD064A2D-6243-4400-9A2C-4F0A806E646E}" type="parTrans" cxnId="{8A802A16-F18D-4B6D-AAE4-69D04001F634}">
      <dgm:prSet/>
      <dgm:spPr/>
      <dgm:t>
        <a:bodyPr/>
        <a:lstStyle/>
        <a:p>
          <a:endParaRPr lang="en-GB" sz="2800">
            <a:latin typeface="+mn-lt"/>
          </a:endParaRPr>
        </a:p>
      </dgm:t>
    </dgm:pt>
    <dgm:pt modelId="{14A44862-F778-4CF1-A805-D17835056A4C}" type="sibTrans" cxnId="{8A802A16-F18D-4B6D-AAE4-69D04001F634}">
      <dgm:prSet/>
      <dgm:spPr/>
      <dgm:t>
        <a:bodyPr/>
        <a:lstStyle/>
        <a:p>
          <a:endParaRPr lang="en-GB" sz="2800">
            <a:latin typeface="+mn-lt"/>
          </a:endParaRPr>
        </a:p>
      </dgm:t>
    </dgm:pt>
    <dgm:pt modelId="{FEE6F74B-0CDD-4121-B012-C8D84458B7C3}" type="pres">
      <dgm:prSet presAssocID="{F06F19BD-A8CA-4337-936F-219FE3CA75F0}" presName="compositeShape" presStyleCnt="0">
        <dgm:presLayoutVars>
          <dgm:chMax val="7"/>
          <dgm:dir/>
          <dgm:resizeHandles val="exact"/>
        </dgm:presLayoutVars>
      </dgm:prSet>
      <dgm:spPr/>
    </dgm:pt>
    <dgm:pt modelId="{96AE9876-1A75-4FE0-83EB-873A2C2077A0}" type="pres">
      <dgm:prSet presAssocID="{27CABB02-56C6-451D-AD16-CCCC2EA699B7}" presName="circ1" presStyleLbl="vennNode1" presStyleIdx="0" presStyleCnt="6"/>
      <dgm:spPr>
        <a:solidFill>
          <a:srgbClr val="FF9933">
            <a:alpha val="50000"/>
          </a:srgbClr>
        </a:solidFill>
      </dgm:spPr>
    </dgm:pt>
    <dgm:pt modelId="{1E68AF23-B77E-4F0B-B819-55BB05556B68}" type="pres">
      <dgm:prSet presAssocID="{27CABB02-56C6-451D-AD16-CCCC2EA699B7}" presName="circ1Tx" presStyleLbl="revTx" presStyleIdx="0" presStyleCnt="0" custScaleX="119502">
        <dgm:presLayoutVars>
          <dgm:chMax val="0"/>
          <dgm:chPref val="0"/>
          <dgm:bulletEnabled val="1"/>
        </dgm:presLayoutVars>
      </dgm:prSet>
      <dgm:spPr/>
    </dgm:pt>
    <dgm:pt modelId="{A3B81B0E-D3D7-485C-8298-CBF68CD9AB55}" type="pres">
      <dgm:prSet presAssocID="{556E6343-3BE4-4EBB-B6A5-EFE1C17FEBCF}" presName="circ2" presStyleLbl="vennNode1" presStyleIdx="1" presStyleCnt="6"/>
      <dgm:spPr>
        <a:solidFill>
          <a:srgbClr val="002147">
            <a:alpha val="50000"/>
          </a:srgbClr>
        </a:solidFill>
      </dgm:spPr>
    </dgm:pt>
    <dgm:pt modelId="{2A73BD30-6F20-4D2C-ABB2-8A5868F582C3}" type="pres">
      <dgm:prSet presAssocID="{556E6343-3BE4-4EBB-B6A5-EFE1C17FEBCF}" presName="circ2Tx" presStyleLbl="revTx" presStyleIdx="0" presStyleCnt="0" custScaleX="119502">
        <dgm:presLayoutVars>
          <dgm:chMax val="0"/>
          <dgm:chPref val="0"/>
          <dgm:bulletEnabled val="1"/>
        </dgm:presLayoutVars>
      </dgm:prSet>
      <dgm:spPr/>
    </dgm:pt>
    <dgm:pt modelId="{4FAA7904-8979-47E7-B088-063BE1995A0B}" type="pres">
      <dgm:prSet presAssocID="{149B1F03-A413-4502-9B24-F6E93FB24188}" presName="circ3" presStyleLbl="vennNode1" presStyleIdx="2" presStyleCnt="6"/>
      <dgm:spPr>
        <a:solidFill>
          <a:srgbClr val="33CCFF">
            <a:alpha val="50000"/>
          </a:srgbClr>
        </a:solidFill>
      </dgm:spPr>
    </dgm:pt>
    <dgm:pt modelId="{27C5276A-F0EF-4A73-A6EF-C76739AA2978}" type="pres">
      <dgm:prSet presAssocID="{149B1F03-A413-4502-9B24-F6E93FB24188}" presName="circ3Tx" presStyleLbl="revTx" presStyleIdx="0" presStyleCnt="0" custScaleX="119502" custLinFactNeighborX="8700" custLinFactNeighborY="1427">
        <dgm:presLayoutVars>
          <dgm:chMax val="0"/>
          <dgm:chPref val="0"/>
          <dgm:bulletEnabled val="1"/>
        </dgm:presLayoutVars>
      </dgm:prSet>
      <dgm:spPr/>
    </dgm:pt>
    <dgm:pt modelId="{BDA176BA-03DB-4014-84BD-995387D214E9}" type="pres">
      <dgm:prSet presAssocID="{BF578B58-F97E-4071-9BB0-5F65BFE74BE1}" presName="circ4" presStyleLbl="vennNode1" presStyleIdx="3" presStyleCnt="6"/>
      <dgm:spPr>
        <a:solidFill>
          <a:srgbClr val="CC0000">
            <a:alpha val="50000"/>
          </a:srgbClr>
        </a:solidFill>
      </dgm:spPr>
    </dgm:pt>
    <dgm:pt modelId="{A5FEE5C2-2625-4719-969F-C1E814367F64}" type="pres">
      <dgm:prSet presAssocID="{BF578B58-F97E-4071-9BB0-5F65BFE74BE1}" presName="circ4Tx" presStyleLbl="revTx" presStyleIdx="0" presStyleCnt="0" custScaleX="119502" custLinFactNeighborX="1858" custLinFactNeighborY="18367">
        <dgm:presLayoutVars>
          <dgm:chMax val="0"/>
          <dgm:chPref val="0"/>
          <dgm:bulletEnabled val="1"/>
        </dgm:presLayoutVars>
      </dgm:prSet>
      <dgm:spPr/>
    </dgm:pt>
    <dgm:pt modelId="{178183DF-9D46-4E2E-A066-2429B3F8F006}" type="pres">
      <dgm:prSet presAssocID="{44F78706-262B-46F1-B097-520454C249A4}" presName="circ5" presStyleLbl="vennNode1" presStyleIdx="4" presStyleCnt="6"/>
      <dgm:spPr>
        <a:solidFill>
          <a:srgbClr val="C8B876">
            <a:alpha val="49804"/>
          </a:srgbClr>
        </a:solidFill>
      </dgm:spPr>
    </dgm:pt>
    <dgm:pt modelId="{F94088DA-204B-41FF-9069-26845FC82E9C}" type="pres">
      <dgm:prSet presAssocID="{44F78706-262B-46F1-B097-520454C249A4}" presName="circ5Tx" presStyleLbl="revTx" presStyleIdx="0" presStyleCnt="0" custScaleX="119502">
        <dgm:presLayoutVars>
          <dgm:chMax val="0"/>
          <dgm:chPref val="0"/>
          <dgm:bulletEnabled val="1"/>
        </dgm:presLayoutVars>
      </dgm:prSet>
      <dgm:spPr/>
    </dgm:pt>
    <dgm:pt modelId="{1621D0DD-EFD1-4E62-BA12-1B56C54DC5DA}" type="pres">
      <dgm:prSet presAssocID="{F50E1245-B130-4AB1-9304-28BAC90F1B65}" presName="circ6" presStyleLbl="vennNode1" presStyleIdx="5" presStyleCnt="6"/>
      <dgm:spPr>
        <a:solidFill>
          <a:srgbClr val="CCCC00">
            <a:alpha val="50000"/>
          </a:srgbClr>
        </a:solidFill>
      </dgm:spPr>
    </dgm:pt>
    <dgm:pt modelId="{D1623F94-E683-4616-8F5F-B86849B89D99}" type="pres">
      <dgm:prSet presAssocID="{F50E1245-B130-4AB1-9304-28BAC90F1B65}" presName="circ6Tx" presStyleLbl="revTx" presStyleIdx="0" presStyleCnt="0" custScaleX="119502">
        <dgm:presLayoutVars>
          <dgm:chMax val="0"/>
          <dgm:chPref val="0"/>
          <dgm:bulletEnabled val="1"/>
        </dgm:presLayoutVars>
      </dgm:prSet>
      <dgm:spPr/>
    </dgm:pt>
  </dgm:ptLst>
  <dgm:cxnLst>
    <dgm:cxn modelId="{0BB12010-5DDF-4AC8-B937-78B24628F7D7}" type="presOf" srcId="{44F78706-262B-46F1-B097-520454C249A4}" destId="{F94088DA-204B-41FF-9069-26845FC82E9C}" srcOrd="0" destOrd="0" presId="urn:microsoft.com/office/officeart/2005/8/layout/venn1"/>
    <dgm:cxn modelId="{8A802A16-F18D-4B6D-AAE4-69D04001F634}" srcId="{F06F19BD-A8CA-4337-936F-219FE3CA75F0}" destId="{F50E1245-B130-4AB1-9304-28BAC90F1B65}" srcOrd="5" destOrd="0" parTransId="{DD064A2D-6243-4400-9A2C-4F0A806E646E}" sibTransId="{14A44862-F778-4CF1-A805-D17835056A4C}"/>
    <dgm:cxn modelId="{9F379C16-E197-428C-8405-E09D5F6C202E}" type="presOf" srcId="{F06F19BD-A8CA-4337-936F-219FE3CA75F0}" destId="{FEE6F74B-0CDD-4121-B012-C8D84458B7C3}" srcOrd="0" destOrd="0" presId="urn:microsoft.com/office/officeart/2005/8/layout/venn1"/>
    <dgm:cxn modelId="{B228B028-A2DF-4214-9E16-098B0B01C6A4}" type="presOf" srcId="{BF578B58-F97E-4071-9BB0-5F65BFE74BE1}" destId="{A5FEE5C2-2625-4719-969F-C1E814367F64}" srcOrd="0" destOrd="0" presId="urn:microsoft.com/office/officeart/2005/8/layout/venn1"/>
    <dgm:cxn modelId="{BB7FD437-D74C-4F07-8E3B-A7EFB06D04A5}" type="presOf" srcId="{149B1F03-A413-4502-9B24-F6E93FB24188}" destId="{27C5276A-F0EF-4A73-A6EF-C76739AA2978}" srcOrd="0" destOrd="0" presId="urn:microsoft.com/office/officeart/2005/8/layout/venn1"/>
    <dgm:cxn modelId="{964E103A-2649-4A55-A350-E8AE2E048C33}" type="presOf" srcId="{27CABB02-56C6-451D-AD16-CCCC2EA699B7}" destId="{1E68AF23-B77E-4F0B-B819-55BB05556B68}" srcOrd="0" destOrd="0" presId="urn:microsoft.com/office/officeart/2005/8/layout/venn1"/>
    <dgm:cxn modelId="{748CF093-2B11-46CB-B48E-521AAC451C69}" srcId="{F06F19BD-A8CA-4337-936F-219FE3CA75F0}" destId="{44F78706-262B-46F1-B097-520454C249A4}" srcOrd="4" destOrd="0" parTransId="{81E3765D-A75D-4356-94DE-C74B59947234}" sibTransId="{D6412DFB-53FB-4780-AD27-3BB59D1F6147}"/>
    <dgm:cxn modelId="{A984E0AB-BAA1-472A-88DF-871A5C366005}" srcId="{F06F19BD-A8CA-4337-936F-219FE3CA75F0}" destId="{149B1F03-A413-4502-9B24-F6E93FB24188}" srcOrd="2" destOrd="0" parTransId="{12225F9D-8EC8-4663-BCAC-F794131E9113}" sibTransId="{19FB38E2-D839-4E61-8A78-4FCC0D9E40EC}"/>
    <dgm:cxn modelId="{342786B5-9013-4641-BD1C-67DF3C3DE383}" srcId="{F06F19BD-A8CA-4337-936F-219FE3CA75F0}" destId="{27CABB02-56C6-451D-AD16-CCCC2EA699B7}" srcOrd="0" destOrd="0" parTransId="{EFFBC7EB-4ECC-4C9A-B537-D72F569E4644}" sibTransId="{05F2A86C-1936-4713-B1B4-9A02B4D534C6}"/>
    <dgm:cxn modelId="{B148FFD8-D620-458E-88DC-A000FB716B43}" type="presOf" srcId="{556E6343-3BE4-4EBB-B6A5-EFE1C17FEBCF}" destId="{2A73BD30-6F20-4D2C-ABB2-8A5868F582C3}" srcOrd="0" destOrd="0" presId="urn:microsoft.com/office/officeart/2005/8/layout/venn1"/>
    <dgm:cxn modelId="{A0FB27DB-6DC8-4C55-A30E-21F3279B7E05}" srcId="{F06F19BD-A8CA-4337-936F-219FE3CA75F0}" destId="{556E6343-3BE4-4EBB-B6A5-EFE1C17FEBCF}" srcOrd="1" destOrd="0" parTransId="{249D7788-7B46-4896-A94B-ABA99EA03273}" sibTransId="{87295785-09A7-44A9-B401-DD2264B0A4C0}"/>
    <dgm:cxn modelId="{7B1910E1-7255-4F52-A1F3-1464239E1D72}" type="presOf" srcId="{F50E1245-B130-4AB1-9304-28BAC90F1B65}" destId="{D1623F94-E683-4616-8F5F-B86849B89D99}" srcOrd="0" destOrd="0" presId="urn:microsoft.com/office/officeart/2005/8/layout/venn1"/>
    <dgm:cxn modelId="{933BAEE4-5B78-4048-9FB5-EEBEABAF1B21}" srcId="{F06F19BD-A8CA-4337-936F-219FE3CA75F0}" destId="{BF578B58-F97E-4071-9BB0-5F65BFE74BE1}" srcOrd="3" destOrd="0" parTransId="{F61FD0D0-696C-4E6F-84C3-803F6AE9B0B6}" sibTransId="{051DCFB2-C314-4265-B9F5-1B885D498D76}"/>
    <dgm:cxn modelId="{9D7B14EF-706F-4FBB-A0EF-10ABBDD7FF26}" type="presParOf" srcId="{FEE6F74B-0CDD-4121-B012-C8D84458B7C3}" destId="{96AE9876-1A75-4FE0-83EB-873A2C2077A0}" srcOrd="0" destOrd="0" presId="urn:microsoft.com/office/officeart/2005/8/layout/venn1"/>
    <dgm:cxn modelId="{1E213045-29A5-49A9-92A9-01882E96C57A}" type="presParOf" srcId="{FEE6F74B-0CDD-4121-B012-C8D84458B7C3}" destId="{1E68AF23-B77E-4F0B-B819-55BB05556B68}" srcOrd="1" destOrd="0" presId="urn:microsoft.com/office/officeart/2005/8/layout/venn1"/>
    <dgm:cxn modelId="{58AFDE96-F545-4025-91C5-B523FDD56756}" type="presParOf" srcId="{FEE6F74B-0CDD-4121-B012-C8D84458B7C3}" destId="{A3B81B0E-D3D7-485C-8298-CBF68CD9AB55}" srcOrd="2" destOrd="0" presId="urn:microsoft.com/office/officeart/2005/8/layout/venn1"/>
    <dgm:cxn modelId="{A2C276B0-AA9E-44DA-BD5E-B4E0159BE878}" type="presParOf" srcId="{FEE6F74B-0CDD-4121-B012-C8D84458B7C3}" destId="{2A73BD30-6F20-4D2C-ABB2-8A5868F582C3}" srcOrd="3" destOrd="0" presId="urn:microsoft.com/office/officeart/2005/8/layout/venn1"/>
    <dgm:cxn modelId="{78658B39-8D8C-44DF-92CF-C98604569834}" type="presParOf" srcId="{FEE6F74B-0CDD-4121-B012-C8D84458B7C3}" destId="{4FAA7904-8979-47E7-B088-063BE1995A0B}" srcOrd="4" destOrd="0" presId="urn:microsoft.com/office/officeart/2005/8/layout/venn1"/>
    <dgm:cxn modelId="{89B73AE3-477D-44B6-B54C-086E87267BAD}" type="presParOf" srcId="{FEE6F74B-0CDD-4121-B012-C8D84458B7C3}" destId="{27C5276A-F0EF-4A73-A6EF-C76739AA2978}" srcOrd="5" destOrd="0" presId="urn:microsoft.com/office/officeart/2005/8/layout/venn1"/>
    <dgm:cxn modelId="{15D358B6-D634-4DC0-9E3C-4A50FBC59E91}" type="presParOf" srcId="{FEE6F74B-0CDD-4121-B012-C8D84458B7C3}" destId="{BDA176BA-03DB-4014-84BD-995387D214E9}" srcOrd="6" destOrd="0" presId="urn:microsoft.com/office/officeart/2005/8/layout/venn1"/>
    <dgm:cxn modelId="{5A5687B9-25C6-4832-85DB-8ADB370BB17C}" type="presParOf" srcId="{FEE6F74B-0CDD-4121-B012-C8D84458B7C3}" destId="{A5FEE5C2-2625-4719-969F-C1E814367F64}" srcOrd="7" destOrd="0" presId="urn:microsoft.com/office/officeart/2005/8/layout/venn1"/>
    <dgm:cxn modelId="{3814A6EF-705D-461E-BB63-C5CB6B39C0E1}" type="presParOf" srcId="{FEE6F74B-0CDD-4121-B012-C8D84458B7C3}" destId="{178183DF-9D46-4E2E-A066-2429B3F8F006}" srcOrd="8" destOrd="0" presId="urn:microsoft.com/office/officeart/2005/8/layout/venn1"/>
    <dgm:cxn modelId="{C4231BB9-8698-488B-B759-4533575B85C7}" type="presParOf" srcId="{FEE6F74B-0CDD-4121-B012-C8D84458B7C3}" destId="{F94088DA-204B-41FF-9069-26845FC82E9C}" srcOrd="9" destOrd="0" presId="urn:microsoft.com/office/officeart/2005/8/layout/venn1"/>
    <dgm:cxn modelId="{6BDD9E03-0A7F-453F-BF13-AA23C20FFFE0}" type="presParOf" srcId="{FEE6F74B-0CDD-4121-B012-C8D84458B7C3}" destId="{1621D0DD-EFD1-4E62-BA12-1B56C54DC5DA}" srcOrd="10" destOrd="0" presId="urn:microsoft.com/office/officeart/2005/8/layout/venn1"/>
    <dgm:cxn modelId="{A50990D1-DECE-4CE3-B868-F2529A20E75D}" type="presParOf" srcId="{FEE6F74B-0CDD-4121-B012-C8D84458B7C3}" destId="{D1623F94-E683-4616-8F5F-B86849B89D99}" srcOrd="11"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E9876-1A75-4FE0-83EB-873A2C2077A0}">
      <dsp:nvSpPr>
        <dsp:cNvPr id="0" name=""/>
        <dsp:cNvSpPr/>
      </dsp:nvSpPr>
      <dsp:spPr>
        <a:xfrm>
          <a:off x="3307687" y="1243218"/>
          <a:ext cx="1665545" cy="1665545"/>
        </a:xfrm>
        <a:prstGeom prst="ellipse">
          <a:avLst/>
        </a:prstGeom>
        <a:solidFill>
          <a:srgbClr val="FF99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E68AF23-B77E-4F0B-B819-55BB05556B68}">
      <dsp:nvSpPr>
        <dsp:cNvPr id="0" name=""/>
        <dsp:cNvSpPr/>
      </dsp:nvSpPr>
      <dsp:spPr>
        <a:xfrm>
          <a:off x="2896485" y="0"/>
          <a:ext cx="2487949" cy="11341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Academic achievement</a:t>
          </a:r>
        </a:p>
      </dsp:txBody>
      <dsp:txXfrm>
        <a:off x="2896485" y="0"/>
        <a:ext cx="2487949" cy="1134126"/>
      </dsp:txXfrm>
    </dsp:sp>
    <dsp:sp modelId="{A3B81B0E-D3D7-485C-8298-CBF68CD9AB55}">
      <dsp:nvSpPr>
        <dsp:cNvPr id="0" name=""/>
        <dsp:cNvSpPr/>
      </dsp:nvSpPr>
      <dsp:spPr>
        <a:xfrm>
          <a:off x="3848295" y="1555372"/>
          <a:ext cx="1665545" cy="1665545"/>
        </a:xfrm>
        <a:prstGeom prst="ellipse">
          <a:avLst/>
        </a:prstGeom>
        <a:solidFill>
          <a:srgbClr val="00214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A73BD30-6F20-4D2C-ABB2-8A5868F582C3}">
      <dsp:nvSpPr>
        <dsp:cNvPr id="0" name=""/>
        <dsp:cNvSpPr/>
      </dsp:nvSpPr>
      <dsp:spPr>
        <a:xfrm>
          <a:off x="5444983" y="1080120"/>
          <a:ext cx="2357746" cy="12421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Admissions tests</a:t>
          </a:r>
        </a:p>
      </dsp:txBody>
      <dsp:txXfrm>
        <a:off x="5444983" y="1080120"/>
        <a:ext cx="2357746" cy="1242138"/>
      </dsp:txXfrm>
    </dsp:sp>
    <dsp:sp modelId="{4FAA7904-8979-47E7-B088-063BE1995A0B}">
      <dsp:nvSpPr>
        <dsp:cNvPr id="0" name=""/>
        <dsp:cNvSpPr/>
      </dsp:nvSpPr>
      <dsp:spPr>
        <a:xfrm>
          <a:off x="3848295" y="2179682"/>
          <a:ext cx="1665545" cy="1665545"/>
        </a:xfrm>
        <a:prstGeom prst="ellipse">
          <a:avLst/>
        </a:prstGeom>
        <a:solidFill>
          <a:srgbClr val="33CC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C5276A-F0EF-4A73-A6EF-C76739AA2978}">
      <dsp:nvSpPr>
        <dsp:cNvPr id="0" name=""/>
        <dsp:cNvSpPr/>
      </dsp:nvSpPr>
      <dsp:spPr>
        <a:xfrm>
          <a:off x="5616632" y="2952331"/>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Written work</a:t>
          </a:r>
        </a:p>
      </dsp:txBody>
      <dsp:txXfrm>
        <a:off x="5616632" y="2952331"/>
        <a:ext cx="2357746" cy="1387954"/>
      </dsp:txXfrm>
    </dsp:sp>
    <dsp:sp modelId="{BDA176BA-03DB-4014-84BD-995387D214E9}">
      <dsp:nvSpPr>
        <dsp:cNvPr id="0" name=""/>
        <dsp:cNvSpPr/>
      </dsp:nvSpPr>
      <dsp:spPr>
        <a:xfrm>
          <a:off x="3307687" y="2492376"/>
          <a:ext cx="1665545" cy="1665545"/>
        </a:xfrm>
        <a:prstGeom prst="ellipse">
          <a:avLst/>
        </a:prstGeom>
        <a:solidFill>
          <a:srgbClr val="CC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5FEE5C2-2625-4719-969F-C1E814367F64}">
      <dsp:nvSpPr>
        <dsp:cNvPr id="0" name=""/>
        <dsp:cNvSpPr/>
      </dsp:nvSpPr>
      <dsp:spPr>
        <a:xfrm>
          <a:off x="2935167" y="4266474"/>
          <a:ext cx="2487949" cy="11341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UCAS personal statement</a:t>
          </a:r>
        </a:p>
      </dsp:txBody>
      <dsp:txXfrm>
        <a:off x="2935167" y="4266474"/>
        <a:ext cx="2487949" cy="1134126"/>
      </dsp:txXfrm>
    </dsp:sp>
    <dsp:sp modelId="{178183DF-9D46-4E2E-A066-2429B3F8F006}">
      <dsp:nvSpPr>
        <dsp:cNvPr id="0" name=""/>
        <dsp:cNvSpPr/>
      </dsp:nvSpPr>
      <dsp:spPr>
        <a:xfrm>
          <a:off x="2767079" y="2179682"/>
          <a:ext cx="1665545" cy="1665545"/>
        </a:xfrm>
        <a:prstGeom prst="ellipse">
          <a:avLst/>
        </a:prstGeom>
        <a:solidFill>
          <a:srgbClr val="C8B876">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94088DA-204B-41FF-9069-26845FC82E9C}">
      <dsp:nvSpPr>
        <dsp:cNvPr id="0" name=""/>
        <dsp:cNvSpPr/>
      </dsp:nvSpPr>
      <dsp:spPr>
        <a:xfrm>
          <a:off x="478189" y="2932525"/>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UCAS teacher’s reference </a:t>
          </a:r>
        </a:p>
      </dsp:txBody>
      <dsp:txXfrm>
        <a:off x="478189" y="2932525"/>
        <a:ext cx="2357746" cy="1387954"/>
      </dsp:txXfrm>
    </dsp:sp>
    <dsp:sp modelId="{1621D0DD-EFD1-4E62-BA12-1B56C54DC5DA}">
      <dsp:nvSpPr>
        <dsp:cNvPr id="0" name=""/>
        <dsp:cNvSpPr/>
      </dsp:nvSpPr>
      <dsp:spPr>
        <a:xfrm>
          <a:off x="2767079" y="1555372"/>
          <a:ext cx="1665545" cy="1665545"/>
        </a:xfrm>
        <a:prstGeom prst="ellipse">
          <a:avLst/>
        </a:prstGeom>
        <a:solidFill>
          <a:srgbClr val="CCCC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1623F94-E683-4616-8F5F-B86849B89D99}">
      <dsp:nvSpPr>
        <dsp:cNvPr id="0" name=""/>
        <dsp:cNvSpPr/>
      </dsp:nvSpPr>
      <dsp:spPr>
        <a:xfrm>
          <a:off x="478189" y="1080120"/>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Interview</a:t>
          </a:r>
        </a:p>
      </dsp:txBody>
      <dsp:txXfrm>
        <a:off x="478189" y="1080120"/>
        <a:ext cx="2357746" cy="1387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E9876-1A75-4FE0-83EB-873A2C2077A0}">
      <dsp:nvSpPr>
        <dsp:cNvPr id="0" name=""/>
        <dsp:cNvSpPr/>
      </dsp:nvSpPr>
      <dsp:spPr>
        <a:xfrm>
          <a:off x="3307687" y="1243218"/>
          <a:ext cx="1665545" cy="1665545"/>
        </a:xfrm>
        <a:prstGeom prst="ellipse">
          <a:avLst/>
        </a:prstGeom>
        <a:solidFill>
          <a:srgbClr val="FF99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E68AF23-B77E-4F0B-B819-55BB05556B68}">
      <dsp:nvSpPr>
        <dsp:cNvPr id="0" name=""/>
        <dsp:cNvSpPr/>
      </dsp:nvSpPr>
      <dsp:spPr>
        <a:xfrm>
          <a:off x="2896485" y="0"/>
          <a:ext cx="2487949" cy="11341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Academic achievement</a:t>
          </a:r>
        </a:p>
      </dsp:txBody>
      <dsp:txXfrm>
        <a:off x="2896485" y="0"/>
        <a:ext cx="2487949" cy="1134126"/>
      </dsp:txXfrm>
    </dsp:sp>
    <dsp:sp modelId="{A3B81B0E-D3D7-485C-8298-CBF68CD9AB55}">
      <dsp:nvSpPr>
        <dsp:cNvPr id="0" name=""/>
        <dsp:cNvSpPr/>
      </dsp:nvSpPr>
      <dsp:spPr>
        <a:xfrm>
          <a:off x="3848295" y="1555372"/>
          <a:ext cx="1665545" cy="1665545"/>
        </a:xfrm>
        <a:prstGeom prst="ellipse">
          <a:avLst/>
        </a:prstGeom>
        <a:solidFill>
          <a:srgbClr val="002147">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A73BD30-6F20-4D2C-ABB2-8A5868F582C3}">
      <dsp:nvSpPr>
        <dsp:cNvPr id="0" name=""/>
        <dsp:cNvSpPr/>
      </dsp:nvSpPr>
      <dsp:spPr>
        <a:xfrm>
          <a:off x="5444983" y="1080120"/>
          <a:ext cx="2357746" cy="12421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Admissions tests</a:t>
          </a:r>
        </a:p>
      </dsp:txBody>
      <dsp:txXfrm>
        <a:off x="5444983" y="1080120"/>
        <a:ext cx="2357746" cy="1242138"/>
      </dsp:txXfrm>
    </dsp:sp>
    <dsp:sp modelId="{4FAA7904-8979-47E7-B088-063BE1995A0B}">
      <dsp:nvSpPr>
        <dsp:cNvPr id="0" name=""/>
        <dsp:cNvSpPr/>
      </dsp:nvSpPr>
      <dsp:spPr>
        <a:xfrm>
          <a:off x="3848295" y="2179682"/>
          <a:ext cx="1665545" cy="1665545"/>
        </a:xfrm>
        <a:prstGeom prst="ellipse">
          <a:avLst/>
        </a:prstGeom>
        <a:solidFill>
          <a:srgbClr val="33CC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C5276A-F0EF-4A73-A6EF-C76739AA2978}">
      <dsp:nvSpPr>
        <dsp:cNvPr id="0" name=""/>
        <dsp:cNvSpPr/>
      </dsp:nvSpPr>
      <dsp:spPr>
        <a:xfrm>
          <a:off x="5616632" y="2952331"/>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Written work</a:t>
          </a:r>
        </a:p>
      </dsp:txBody>
      <dsp:txXfrm>
        <a:off x="5616632" y="2952331"/>
        <a:ext cx="2357746" cy="1387954"/>
      </dsp:txXfrm>
    </dsp:sp>
    <dsp:sp modelId="{BDA176BA-03DB-4014-84BD-995387D214E9}">
      <dsp:nvSpPr>
        <dsp:cNvPr id="0" name=""/>
        <dsp:cNvSpPr/>
      </dsp:nvSpPr>
      <dsp:spPr>
        <a:xfrm>
          <a:off x="3307687" y="2492376"/>
          <a:ext cx="1665545" cy="1665545"/>
        </a:xfrm>
        <a:prstGeom prst="ellipse">
          <a:avLst/>
        </a:prstGeom>
        <a:solidFill>
          <a:srgbClr val="CC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5FEE5C2-2625-4719-969F-C1E814367F64}">
      <dsp:nvSpPr>
        <dsp:cNvPr id="0" name=""/>
        <dsp:cNvSpPr/>
      </dsp:nvSpPr>
      <dsp:spPr>
        <a:xfrm>
          <a:off x="2935167" y="4266474"/>
          <a:ext cx="2487949" cy="11341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UCAS personal statement</a:t>
          </a:r>
        </a:p>
      </dsp:txBody>
      <dsp:txXfrm>
        <a:off x="2935167" y="4266474"/>
        <a:ext cx="2487949" cy="1134126"/>
      </dsp:txXfrm>
    </dsp:sp>
    <dsp:sp modelId="{178183DF-9D46-4E2E-A066-2429B3F8F006}">
      <dsp:nvSpPr>
        <dsp:cNvPr id="0" name=""/>
        <dsp:cNvSpPr/>
      </dsp:nvSpPr>
      <dsp:spPr>
        <a:xfrm>
          <a:off x="2767079" y="2179682"/>
          <a:ext cx="1665545" cy="1665545"/>
        </a:xfrm>
        <a:prstGeom prst="ellipse">
          <a:avLst/>
        </a:prstGeom>
        <a:solidFill>
          <a:srgbClr val="C8B876">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94088DA-204B-41FF-9069-26845FC82E9C}">
      <dsp:nvSpPr>
        <dsp:cNvPr id="0" name=""/>
        <dsp:cNvSpPr/>
      </dsp:nvSpPr>
      <dsp:spPr>
        <a:xfrm>
          <a:off x="478189" y="2932525"/>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UCAS teacher’s reference </a:t>
          </a:r>
        </a:p>
      </dsp:txBody>
      <dsp:txXfrm>
        <a:off x="478189" y="2932525"/>
        <a:ext cx="2357746" cy="1387954"/>
      </dsp:txXfrm>
    </dsp:sp>
    <dsp:sp modelId="{1621D0DD-EFD1-4E62-BA12-1B56C54DC5DA}">
      <dsp:nvSpPr>
        <dsp:cNvPr id="0" name=""/>
        <dsp:cNvSpPr/>
      </dsp:nvSpPr>
      <dsp:spPr>
        <a:xfrm>
          <a:off x="2767079" y="1555372"/>
          <a:ext cx="1665545" cy="1665545"/>
        </a:xfrm>
        <a:prstGeom prst="ellipse">
          <a:avLst/>
        </a:prstGeom>
        <a:solidFill>
          <a:srgbClr val="CCCC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1623F94-E683-4616-8F5F-B86849B89D99}">
      <dsp:nvSpPr>
        <dsp:cNvPr id="0" name=""/>
        <dsp:cNvSpPr/>
      </dsp:nvSpPr>
      <dsp:spPr>
        <a:xfrm>
          <a:off x="478189" y="1080120"/>
          <a:ext cx="2357746" cy="13879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mn-lt"/>
            </a:rPr>
            <a:t>Interview</a:t>
          </a:r>
        </a:p>
      </dsp:txBody>
      <dsp:txXfrm>
        <a:off x="478189" y="1080120"/>
        <a:ext cx="2357746" cy="13879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BE6-351E-6A44-98FA-61323AF7F809}" type="datetimeFigureOut">
              <a:rPr lang="en-US" smtClean="0"/>
              <a:t>3/6/2021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F84AF-BADB-AE4F-8746-5E8288749679}" type="slidenum">
              <a:rPr lang="en-US" smtClean="0"/>
              <a:t>‹#›</a:t>
            </a:fld>
            <a:endParaRPr lang="en-US"/>
          </a:p>
        </p:txBody>
      </p:sp>
    </p:spTree>
    <p:extLst>
      <p:ext uri="{BB962C8B-B14F-4D97-AF65-F5344CB8AC3E}">
        <p14:creationId xmlns:p14="http://schemas.microsoft.com/office/powerpoint/2010/main" val="1365242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cas.com/apply" TargetMode="External"/><Relationship Id="rId7" Type="http://schemas.openxmlformats.org/officeDocument/2006/relationships/hyperlink" Target="http://www.medsci.ox.ac.uk/study/medicine/accelerated/application-procedur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ox.ac.uk/admissions/undergraduate/applying-to-oxford/written-work" TargetMode="External"/><Relationship Id="rId5" Type="http://schemas.openxmlformats.org/officeDocument/2006/relationships/hyperlink" Target="http://www.ox.ac.uk/admissions/undergraduate/applying-to-oxford/tests" TargetMode="External"/><Relationship Id="rId4" Type="http://schemas.openxmlformats.org/officeDocument/2006/relationships/hyperlink" Target="http://www.ox.ac.uk/admissions/undergraduate/applying-to-oxford/ucas-application/writing-your-personal-statemen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Schools available. C&amp;E – no requirement to have studied an ancient language, or even Classical </a:t>
            </a:r>
            <a:r>
              <a:rPr lang="en-US" dirty="0" err="1"/>
              <a:t>Civilisation</a:t>
            </a:r>
            <a:r>
              <a:rPr lang="en-US" dirty="0"/>
              <a:t>. (4-yr degree.) Several modern languages can also be begun from scratch. </a:t>
            </a:r>
          </a:p>
          <a:p>
            <a:r>
              <a:rPr lang="en-US" dirty="0"/>
              <a:t>They have separate information on the website (next slide) and slightly different application procedures, for written work submission and tests. (</a:t>
            </a:r>
            <a:r>
              <a:rPr lang="en-US" dirty="0" err="1"/>
              <a:t>Hist</a:t>
            </a:r>
            <a:r>
              <a:rPr lang="en-US" dirty="0"/>
              <a:t> and English don’t sit the ELAT, but the HAT.) </a:t>
            </a:r>
          </a:p>
        </p:txBody>
      </p:sp>
      <p:sp>
        <p:nvSpPr>
          <p:cNvPr id="4" name="Slide Number Placeholder 3"/>
          <p:cNvSpPr>
            <a:spLocks noGrp="1"/>
          </p:cNvSpPr>
          <p:nvPr>
            <p:ph type="sldNum" sz="quarter" idx="5"/>
          </p:nvPr>
        </p:nvSpPr>
        <p:spPr/>
        <p:txBody>
          <a:bodyPr/>
          <a:lstStyle/>
          <a:p>
            <a:fld id="{BD2F84AF-BADB-AE4F-8746-5E8288749679}" type="slidenum">
              <a:rPr lang="en-US" smtClean="0"/>
              <a:t>4</a:t>
            </a:fld>
            <a:endParaRPr lang="en-US"/>
          </a:p>
        </p:txBody>
      </p:sp>
    </p:spTree>
    <p:extLst>
      <p:ext uri="{BB962C8B-B14F-4D97-AF65-F5344CB8AC3E}">
        <p14:creationId xmlns:p14="http://schemas.microsoft.com/office/powerpoint/2010/main" val="275919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Schools available. C&amp;E – no requirement to have studied an ancient language, or even Classical </a:t>
            </a:r>
            <a:r>
              <a:rPr lang="en-US" dirty="0" err="1"/>
              <a:t>Civilisation</a:t>
            </a:r>
            <a:r>
              <a:rPr lang="en-US" dirty="0"/>
              <a:t>. (4-yr degree.) Several modern languages can also be begun from scratch. </a:t>
            </a:r>
          </a:p>
          <a:p>
            <a:r>
              <a:rPr lang="en-US" dirty="0"/>
              <a:t>They have separate information on the website (next slide) and slightly different application procedures, for written work submission and tests. (</a:t>
            </a:r>
            <a:r>
              <a:rPr lang="en-US" dirty="0" err="1"/>
              <a:t>Hist</a:t>
            </a:r>
            <a:r>
              <a:rPr lang="en-US" dirty="0"/>
              <a:t> and English don’t sit the ELAT, but the HAT.) </a:t>
            </a:r>
          </a:p>
        </p:txBody>
      </p:sp>
      <p:sp>
        <p:nvSpPr>
          <p:cNvPr id="4" name="Slide Number Placeholder 3"/>
          <p:cNvSpPr>
            <a:spLocks noGrp="1"/>
          </p:cNvSpPr>
          <p:nvPr>
            <p:ph type="sldNum" sz="quarter" idx="5"/>
          </p:nvPr>
        </p:nvSpPr>
        <p:spPr/>
        <p:txBody>
          <a:bodyPr/>
          <a:lstStyle/>
          <a:p>
            <a:fld id="{BD2F84AF-BADB-AE4F-8746-5E8288749679}" type="slidenum">
              <a:rPr lang="en-US" smtClean="0"/>
              <a:t>5</a:t>
            </a:fld>
            <a:endParaRPr lang="en-US"/>
          </a:p>
        </p:txBody>
      </p:sp>
    </p:spTree>
    <p:extLst>
      <p:ext uri="{BB962C8B-B14F-4D97-AF65-F5344CB8AC3E}">
        <p14:creationId xmlns:p14="http://schemas.microsoft.com/office/powerpoint/2010/main" val="54731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Schools available. C&amp;E – no requirement to have studied an ancient language, or even Classical </a:t>
            </a:r>
            <a:r>
              <a:rPr lang="en-US" dirty="0" err="1"/>
              <a:t>Civilisation</a:t>
            </a:r>
            <a:r>
              <a:rPr lang="en-US" dirty="0"/>
              <a:t>. (4-yr degree.) Several modern languages can also be begun from scratch. </a:t>
            </a:r>
          </a:p>
          <a:p>
            <a:r>
              <a:rPr lang="en-US" dirty="0"/>
              <a:t>They have separate information on the website (next slide) and slightly different application procedures, for written work submission and tests. (</a:t>
            </a:r>
            <a:r>
              <a:rPr lang="en-US" dirty="0" err="1"/>
              <a:t>Hist</a:t>
            </a:r>
            <a:r>
              <a:rPr lang="en-US" dirty="0"/>
              <a:t> and English don’t sit the ELAT, but the HAT.) </a:t>
            </a:r>
          </a:p>
        </p:txBody>
      </p:sp>
      <p:sp>
        <p:nvSpPr>
          <p:cNvPr id="4" name="Slide Number Placeholder 3"/>
          <p:cNvSpPr>
            <a:spLocks noGrp="1"/>
          </p:cNvSpPr>
          <p:nvPr>
            <p:ph type="sldNum" sz="quarter" idx="5"/>
          </p:nvPr>
        </p:nvSpPr>
        <p:spPr/>
        <p:txBody>
          <a:bodyPr/>
          <a:lstStyle/>
          <a:p>
            <a:fld id="{BD2F84AF-BADB-AE4F-8746-5E8288749679}" type="slidenum">
              <a:rPr lang="en-US" smtClean="0"/>
              <a:t>6</a:t>
            </a:fld>
            <a:endParaRPr lang="en-US"/>
          </a:p>
        </p:txBody>
      </p:sp>
    </p:spTree>
    <p:extLst>
      <p:ext uri="{BB962C8B-B14F-4D97-AF65-F5344CB8AC3E}">
        <p14:creationId xmlns:p14="http://schemas.microsoft.com/office/powerpoint/2010/main" val="214911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Schools available. C&amp;E – no requirement to have studied an ancient language, or even Classical </a:t>
            </a:r>
            <a:r>
              <a:rPr lang="en-US" dirty="0" err="1"/>
              <a:t>Civilisation</a:t>
            </a:r>
            <a:r>
              <a:rPr lang="en-US" dirty="0"/>
              <a:t>. (4-yr degree.) Several modern languages can also be begun from scratch. </a:t>
            </a:r>
          </a:p>
          <a:p>
            <a:r>
              <a:rPr lang="en-US" dirty="0"/>
              <a:t>They have separate information on the website (next slide) and slightly different application procedures, for written work submission and tests. (</a:t>
            </a:r>
            <a:r>
              <a:rPr lang="en-US" dirty="0" err="1"/>
              <a:t>Hist</a:t>
            </a:r>
            <a:r>
              <a:rPr lang="en-US" dirty="0"/>
              <a:t> and English don’t sit the ELAT, but the HAT.) </a:t>
            </a:r>
          </a:p>
        </p:txBody>
      </p:sp>
      <p:sp>
        <p:nvSpPr>
          <p:cNvPr id="4" name="Slide Number Placeholder 3"/>
          <p:cNvSpPr>
            <a:spLocks noGrp="1"/>
          </p:cNvSpPr>
          <p:nvPr>
            <p:ph type="sldNum" sz="quarter" idx="5"/>
          </p:nvPr>
        </p:nvSpPr>
        <p:spPr/>
        <p:txBody>
          <a:bodyPr/>
          <a:lstStyle/>
          <a:p>
            <a:fld id="{BD2F84AF-BADB-AE4F-8746-5E8288749679}" type="slidenum">
              <a:rPr lang="en-US" smtClean="0"/>
              <a:t>7</a:t>
            </a:fld>
            <a:endParaRPr lang="en-US"/>
          </a:p>
        </p:txBody>
      </p:sp>
    </p:spTree>
    <p:extLst>
      <p:ext uri="{BB962C8B-B14F-4D97-AF65-F5344CB8AC3E}">
        <p14:creationId xmlns:p14="http://schemas.microsoft.com/office/powerpoint/2010/main" val="305078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BBDA359-8148-F54C-8105-FEDC714ECCC3}"/>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AB593ED2-7FBB-AE47-8864-8ADF629B2318}"/>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ltLang="en-US" b="1" u="sng" dirty="0"/>
              <a:t>What are we looking for?</a:t>
            </a:r>
          </a:p>
          <a:p>
            <a:pPr>
              <a:defRPr/>
            </a:pPr>
            <a:endParaRPr lang="en-GB" altLang="en-US" b="1" dirty="0"/>
          </a:p>
          <a:p>
            <a:pPr>
              <a:defRPr/>
            </a:pPr>
            <a:r>
              <a:rPr lang="en-GB" altLang="en-US" dirty="0"/>
              <a:t>A slide for myth busting!</a:t>
            </a:r>
          </a:p>
          <a:p>
            <a:pPr>
              <a:defRPr/>
            </a:pPr>
            <a:endParaRPr lang="en-GB" b="1" dirty="0"/>
          </a:p>
          <a:p>
            <a:pPr>
              <a:defRPr/>
            </a:pPr>
            <a:r>
              <a:rPr lang="en-GB" b="1" dirty="0"/>
              <a:t>Why Oxford was right for me</a:t>
            </a:r>
          </a:p>
          <a:p>
            <a:pPr>
              <a:defRPr/>
            </a:pPr>
            <a:r>
              <a:rPr lang="en-GB" dirty="0"/>
              <a:t>As part of a series in which well-known Oxford alumni tell us about their experiences. These testimonials may be useful to you– see the web link above. </a:t>
            </a:r>
          </a:p>
          <a:p>
            <a:pPr>
              <a:defRPr/>
            </a:pPr>
            <a:r>
              <a:rPr lang="en-GB" dirty="0"/>
              <a:t>http://www.ox.ac.uk/admissions/undergraduate/why-oxford/was-right-for-me</a:t>
            </a:r>
          </a:p>
          <a:p>
            <a:pPr>
              <a:defRPr/>
            </a:pPr>
            <a:endParaRPr lang="en-GB" dirty="0"/>
          </a:p>
          <a:p>
            <a:pPr>
              <a:defRPr/>
            </a:pPr>
            <a:endParaRPr lang="en-GB" altLang="en-US" dirty="0"/>
          </a:p>
          <a:p>
            <a:pPr>
              <a:defRPr/>
            </a:pPr>
            <a:r>
              <a:rPr lang="en-GB" altLang="en-US" b="1" dirty="0"/>
              <a:t>From university website (Jan 2016)</a:t>
            </a:r>
          </a:p>
          <a:p>
            <a:pPr marL="171450" indent="-171450">
              <a:buFont typeface="Arial" panose="020B0604020202020204" pitchFamily="34" charset="0"/>
              <a:buChar char="•"/>
              <a:defRPr/>
            </a:pPr>
            <a:r>
              <a:rPr lang="en-GB" altLang="en-US" dirty="0"/>
              <a:t>There are students from 140 countries and territories at Oxford.</a:t>
            </a:r>
            <a:r>
              <a:rPr lang="en-GB" dirty="0"/>
              <a:t> Almost 40% of our total student body - almost 8,900 students - are citizens of foreign countries, including 16% of undergraduates and 62% of graduate students.</a:t>
            </a:r>
            <a:endParaRPr lang="en-GB" altLang="en-US" dirty="0"/>
          </a:p>
          <a:p>
            <a:pPr marL="171450" indent="-171450">
              <a:buFont typeface="Arial" panose="020B0604020202020204" pitchFamily="34" charset="0"/>
              <a:buChar char="•"/>
              <a:defRPr/>
            </a:pPr>
            <a:r>
              <a:rPr lang="en-GB" dirty="0"/>
              <a:t>Oxford is very competitive: around 18,300 people applied for around 3,200 undergraduate places for entry in 2015. That means that Oxford receives, on average, around five applications for each available place.</a:t>
            </a:r>
          </a:p>
          <a:p>
            <a:pPr marL="171450" indent="-171450">
              <a:buFont typeface="Arial" panose="020B0604020202020204" pitchFamily="34" charset="0"/>
              <a:buChar char="•"/>
              <a:defRPr/>
            </a:pPr>
            <a:r>
              <a:rPr lang="en-GB" dirty="0"/>
              <a:t>The majority of Oxford’s UK undergraduates come from state schools. Latest figures (entry 2014) show that, of places offered to British students attending schools or colleges in the UK, 56.3% of undergraduate places went to students from the state sector.</a:t>
            </a:r>
          </a:p>
          <a:p>
            <a:pPr marL="171450" indent="-171450">
              <a:buFont typeface="Arial" panose="020B0604020202020204" pitchFamily="34" charset="0"/>
              <a:buChar char="•"/>
              <a:defRPr/>
            </a:pPr>
            <a:endParaRPr lang="en-GB" altLang="en-US" dirty="0"/>
          </a:p>
          <a:p>
            <a:pPr>
              <a:defRPr/>
            </a:pPr>
            <a:r>
              <a:rPr lang="en-GB" b="1" dirty="0"/>
              <a:t>Equal opportunities statement</a:t>
            </a:r>
            <a:br>
              <a:rPr lang="en-GB" dirty="0"/>
            </a:br>
            <a:r>
              <a:rPr lang="en-GB" i="1" dirty="0"/>
              <a:t>The University of Oxford and its colleges seek to admit students of high academic ability and potential. All colleges select students for admission without regard to gender, marital or civil partnership status, disability, race, nationality, ethnic origin, religion or belief, sexual orientation, age or social background. Decisions on admission are based solely on the individual merits of each candidate and the application of selection criteria appropriate to the course of study. Admissions procedures are kept under review to ensure compliance with this policy.</a:t>
            </a:r>
            <a:endParaRPr lang="en-GB" altLang="en-US" b="1" dirty="0"/>
          </a:p>
          <a:p>
            <a:pPr>
              <a:defRPr/>
            </a:pPr>
            <a:endParaRPr lang="en-GB" altLang="en-US" b="1" dirty="0"/>
          </a:p>
          <a:p>
            <a:pPr>
              <a:defRPr/>
            </a:pPr>
            <a:r>
              <a:rPr lang="en-GB" altLang="en-US" b="1" dirty="0"/>
              <a:t>CMA Guidance:</a:t>
            </a:r>
          </a:p>
          <a:p>
            <a:pPr>
              <a:defRPr/>
            </a:pPr>
            <a:r>
              <a:rPr lang="en-GB" b="1" i="1" dirty="0"/>
              <a:t>Factual inaccuracies:</a:t>
            </a:r>
            <a:endParaRPr lang="en-GB" i="1" dirty="0"/>
          </a:p>
          <a:p>
            <a:pPr>
              <a:defRPr/>
            </a:pPr>
            <a:r>
              <a:rPr lang="en-GB" i="1" dirty="0"/>
              <a:t>e.g. “This is the </a:t>
            </a:r>
            <a:r>
              <a:rPr lang="en-GB" i="1" u="sng" dirty="0"/>
              <a:t>largest</a:t>
            </a:r>
            <a:r>
              <a:rPr lang="en-GB" i="1" dirty="0"/>
              <a:t> &lt;subject&gt; department in the world.” How has this been verified? Can we be absolutely certain?</a:t>
            </a:r>
          </a:p>
          <a:p>
            <a:pPr>
              <a:defRPr/>
            </a:pPr>
            <a:r>
              <a:rPr lang="en-GB" i="1" dirty="0"/>
              <a:t>Please check all factual details you may use.</a:t>
            </a:r>
          </a:p>
          <a:p>
            <a:pPr>
              <a:defRPr/>
            </a:pPr>
            <a:endParaRPr lang="en-GB" altLang="en-US" b="1" dirty="0"/>
          </a:p>
        </p:txBody>
      </p:sp>
      <p:sp>
        <p:nvSpPr>
          <p:cNvPr id="28676" name="Slide Number Placeholder 3">
            <a:extLst>
              <a:ext uri="{FF2B5EF4-FFF2-40B4-BE49-F238E27FC236}">
                <a16:creationId xmlns:a16="http://schemas.microsoft.com/office/drawing/2014/main" id="{DC2D2FE3-CFC3-9D42-9CFE-2E839F53D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23F06389-9F6D-894F-91FA-8ED9B07F7584}" type="slidenum">
              <a:rPr lang="en-GB" altLang="en-US" smtClean="0"/>
              <a:pPr>
                <a:spcBef>
                  <a:spcPct val="0"/>
                </a:spcBef>
              </a:pPr>
              <a:t>8</a:t>
            </a:fld>
            <a:endParaRPr lang="en-GB" altLang="en-US"/>
          </a:p>
        </p:txBody>
      </p:sp>
    </p:spTree>
    <p:extLst>
      <p:ext uri="{BB962C8B-B14F-4D97-AF65-F5344CB8AC3E}">
        <p14:creationId xmlns:p14="http://schemas.microsoft.com/office/powerpoint/2010/main" val="738934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486C250-357B-104F-8F75-B55D7E1D509F}"/>
              </a:ext>
            </a:extLst>
          </p:cNvPr>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366B9338-587A-7B4A-B897-5A037397E8F7}" type="slidenum">
              <a:rPr lang="en-GB" altLang="en-US">
                <a:latin typeface="Arial" panose="020B0604020202020204" pitchFamily="34" charset="0"/>
              </a:rPr>
              <a:pPr algn="r" eaLnBrk="1" hangingPunct="1">
                <a:spcBef>
                  <a:spcPct val="0"/>
                </a:spcBef>
              </a:pPr>
              <a:t>9</a:t>
            </a:fld>
            <a:endParaRPr lang="en-GB" altLang="en-US">
              <a:latin typeface="Arial" panose="020B0604020202020204" pitchFamily="34" charset="0"/>
            </a:endParaRPr>
          </a:p>
        </p:txBody>
      </p:sp>
      <p:sp>
        <p:nvSpPr>
          <p:cNvPr id="26627" name="Rectangle 2">
            <a:extLst>
              <a:ext uri="{FF2B5EF4-FFF2-40B4-BE49-F238E27FC236}">
                <a16:creationId xmlns:a16="http://schemas.microsoft.com/office/drawing/2014/main" id="{30E74846-33D8-734F-B17E-AC9ED0B91319}"/>
              </a:ext>
            </a:extLst>
          </p:cNvPr>
          <p:cNvSpPr>
            <a:spLocks noGrp="1" noRot="1" noChangeAspect="1" noChangeArrowheads="1" noTextEdit="1"/>
          </p:cNvSpPr>
          <p:nvPr>
            <p:ph type="sldImg"/>
          </p:nvPr>
        </p:nvSpPr>
        <p:spPr>
          <a:xfrm>
            <a:off x="541338" y="744538"/>
            <a:ext cx="3098800" cy="1743075"/>
          </a:xfrm>
          <a:ln/>
        </p:spPr>
      </p:sp>
      <p:sp>
        <p:nvSpPr>
          <p:cNvPr id="39940" name="Rectangle 3">
            <a:extLst>
              <a:ext uri="{FF2B5EF4-FFF2-40B4-BE49-F238E27FC236}">
                <a16:creationId xmlns:a16="http://schemas.microsoft.com/office/drawing/2014/main" id="{1BBAB742-1FF2-7640-9FBC-3EC23728A72A}"/>
              </a:ext>
            </a:extLst>
          </p:cNvPr>
          <p:cNvSpPr>
            <a:spLocks noGrp="1" noChangeArrowheads="1"/>
          </p:cNvSpPr>
          <p:nvPr>
            <p:ph type="body" idx="1"/>
          </p:nvPr>
        </p:nvSpPr>
        <p:spPr>
          <a:xfrm>
            <a:off x="590550" y="2586038"/>
            <a:ext cx="5545138" cy="69135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342900" eaLnBrk="1" hangingPunct="1">
              <a:buClr>
                <a:schemeClr val="tx1"/>
              </a:buClr>
              <a:buSzPct val="50000"/>
              <a:buFont typeface="Wingdings" pitchFamily="2" charset="2"/>
              <a:buNone/>
              <a:defRPr/>
            </a:pPr>
            <a:r>
              <a:rPr lang="en-US" altLang="en-US" b="1" u="sng" dirty="0">
                <a:latin typeface="Arial" pitchFamily="34" charset="0"/>
              </a:rPr>
              <a:t>How to apply</a:t>
            </a:r>
          </a:p>
          <a:p>
            <a:pPr marL="460375" indent="-342900" eaLnBrk="1" hangingPunct="1">
              <a:buClr>
                <a:schemeClr val="tx1"/>
              </a:buClr>
              <a:buSzPct val="50000"/>
              <a:buFont typeface="Wingdings" pitchFamily="2" charset="2"/>
              <a:buNone/>
              <a:defRPr/>
            </a:pPr>
            <a:endParaRPr lang="en-US" altLang="en-US" b="1" u="sng" dirty="0">
              <a:latin typeface="Arial" pitchFamily="34" charset="0"/>
            </a:endParaRPr>
          </a:p>
          <a:p>
            <a:pPr marL="460375" indent="-342900" eaLnBrk="1" hangingPunct="1">
              <a:buClr>
                <a:schemeClr val="tx1"/>
              </a:buClr>
              <a:buSzPct val="50000"/>
              <a:buFont typeface="Wingdings" pitchFamily="2" charset="2"/>
              <a:buNone/>
              <a:defRPr/>
            </a:pPr>
            <a:r>
              <a:rPr lang="en-GB" dirty="0"/>
              <a:t>If you want to study at Oxford, you need to apply a year before the start date of your course by completing the online application form at </a:t>
            </a:r>
            <a:r>
              <a:rPr lang="en-GB" dirty="0">
                <a:hlinkClick r:id="rId3"/>
              </a:rPr>
              <a:t>www.ucas.com</a:t>
            </a:r>
            <a:r>
              <a:rPr lang="en-GB" dirty="0"/>
              <a:t>. Applications open in early September, and the deadline is 6pm UK time on 15 October every year.</a:t>
            </a:r>
            <a:endParaRPr lang="en-US" altLang="en-US" b="1" u="sng" dirty="0">
              <a:latin typeface="Arial" pitchFamily="34" charset="0"/>
            </a:endParaRPr>
          </a:p>
          <a:p>
            <a:pPr marL="460375" indent="-342900" eaLnBrk="1" hangingPunct="1">
              <a:buClr>
                <a:schemeClr val="tx1"/>
              </a:buClr>
              <a:buSzPct val="50000"/>
              <a:buFont typeface="Wingdings" pitchFamily="2" charset="2"/>
              <a:buNone/>
              <a:defRPr/>
            </a:pPr>
            <a:endParaRPr lang="en-US" altLang="en-US" b="1" u="sng" dirty="0">
              <a:latin typeface="Arial" pitchFamily="34" charset="0"/>
            </a:endParaRPr>
          </a:p>
          <a:p>
            <a:pPr marL="171450" indent="-171450">
              <a:buFont typeface="Arial" panose="020B0604020202020204" pitchFamily="34" charset="0"/>
              <a:buChar char="•"/>
              <a:defRPr/>
            </a:pPr>
            <a:r>
              <a:rPr lang="en-GB" dirty="0"/>
              <a:t>You will need to provide information about yourself, including a personal statement where you talk about your interest in the subject or subjects you’re applying for (see our </a:t>
            </a:r>
            <a:r>
              <a:rPr lang="en-GB" dirty="0">
                <a:hlinkClick r:id="rId4"/>
              </a:rPr>
              <a:t>guidance on writing your personal statement</a:t>
            </a:r>
            <a:r>
              <a:rPr lang="en-GB" dirty="0"/>
              <a:t>). There is also a place where a teacher or advisor needs to give you a reference. This is all submitted through an online form – no additional references, transcripts, or certificates are required or accepted.</a:t>
            </a:r>
          </a:p>
          <a:p>
            <a:pPr marL="171450" indent="-171450">
              <a:buFont typeface="Arial" panose="020B0604020202020204" pitchFamily="34" charset="0"/>
              <a:buChar char="•"/>
              <a:defRPr/>
            </a:pPr>
            <a:r>
              <a:rPr lang="en-GB" dirty="0"/>
              <a:t>Most people apply to Oxford before they have finished their final year of school or college. If this is the case for you, then your referee will need to provide you with predicted grades – where they say what they expect you to achieve in your A-levels (or equivalent qualifications).</a:t>
            </a:r>
          </a:p>
          <a:p>
            <a:pPr marL="171450" indent="-171450">
              <a:buFont typeface="Arial" panose="020B0604020202020204" pitchFamily="34" charset="0"/>
              <a:buChar char="•"/>
              <a:defRPr/>
            </a:pPr>
            <a:r>
              <a:rPr lang="en-GB" dirty="0"/>
              <a:t>You may also need to </a:t>
            </a:r>
            <a:r>
              <a:rPr lang="en-GB" dirty="0">
                <a:hlinkClick r:id="rId5"/>
              </a:rPr>
              <a:t>register for a test</a:t>
            </a:r>
            <a:r>
              <a:rPr lang="en-GB" dirty="0"/>
              <a:t> or</a:t>
            </a:r>
            <a:r>
              <a:rPr lang="en-GB" dirty="0">
                <a:hlinkClick r:id="rId6"/>
              </a:rPr>
              <a:t> send in written work</a:t>
            </a:r>
            <a:r>
              <a:rPr lang="en-GB" dirty="0"/>
              <a:t>, depending on your chosen course. You will need to register separately for any tests, by a set date in October, and can normally sit them in your school or college, or at a centre near your home. </a:t>
            </a:r>
          </a:p>
          <a:p>
            <a:pPr>
              <a:defRPr/>
            </a:pPr>
            <a:r>
              <a:rPr lang="en-GB" b="1" dirty="0"/>
              <a:t>It is very important to make arrangements in good time, as your application may not be as competitive - or may not be considered at all - if you do not take any test or tests required for your course.</a:t>
            </a:r>
            <a:endParaRPr lang="en-GB" dirty="0"/>
          </a:p>
          <a:p>
            <a:pPr>
              <a:defRPr/>
            </a:pPr>
            <a:endParaRPr lang="en-GB" dirty="0"/>
          </a:p>
          <a:p>
            <a:pPr>
              <a:defRPr/>
            </a:pPr>
            <a:r>
              <a:rPr lang="en-GB" dirty="0"/>
              <a:t>There is no separate Oxford application form, unless you are applying for:</a:t>
            </a:r>
          </a:p>
          <a:p>
            <a:pPr>
              <a:defRPr/>
            </a:pPr>
            <a:r>
              <a:rPr lang="en-GB" b="1" dirty="0"/>
              <a:t>Accelerated Medicine</a:t>
            </a:r>
          </a:p>
          <a:p>
            <a:pPr>
              <a:defRPr/>
            </a:pPr>
            <a:r>
              <a:rPr lang="en-GB" dirty="0"/>
              <a:t>If you have a science degree and are applying for the four-year Accelerated Medicine course, you must complete a </a:t>
            </a:r>
            <a:r>
              <a:rPr lang="en-GB" dirty="0">
                <a:hlinkClick r:id="rId7"/>
              </a:rPr>
              <a:t>supplementary application form</a:t>
            </a:r>
            <a:r>
              <a:rPr lang="en-GB" dirty="0"/>
              <a:t>, in addition to the UCAS application, to be submitted by 15 October.</a:t>
            </a:r>
          </a:p>
          <a:p>
            <a:pPr>
              <a:defRPr/>
            </a:pPr>
            <a:r>
              <a:rPr lang="en-GB" b="1" dirty="0"/>
              <a:t>Choral and Organ Awards</a:t>
            </a:r>
          </a:p>
          <a:p>
            <a:pPr>
              <a:defRPr/>
            </a:pPr>
            <a:r>
              <a:rPr lang="en-GB" dirty="0"/>
              <a:t>If you want to apply for a choral or organ award, you must complete an additional online application form by 1 September.</a:t>
            </a:r>
          </a:p>
          <a:p>
            <a:pPr marL="460375" indent="-342900" eaLnBrk="1" hangingPunct="1">
              <a:buClr>
                <a:schemeClr val="tx1"/>
              </a:buClr>
              <a:buSzPct val="50000"/>
              <a:buFont typeface="Wingdings" pitchFamily="2" charset="2"/>
              <a:buNone/>
              <a:defRPr/>
            </a:pPr>
            <a:endParaRPr lang="en-US" altLang="en-US" b="1" u="sng" dirty="0">
              <a:latin typeface="Arial" pitchFamily="34" charset="0"/>
            </a:endParaRPr>
          </a:p>
          <a:p>
            <a:pPr marL="460375" indent="-342900" eaLnBrk="1" hangingPunct="1">
              <a:buClr>
                <a:schemeClr val="tx1"/>
              </a:buClr>
              <a:buSzPct val="50000"/>
              <a:buFont typeface="Wingdings" pitchFamily="2" charset="2"/>
              <a:buNone/>
              <a:defRPr/>
            </a:pPr>
            <a:r>
              <a:rPr lang="en-US" altLang="en-US" b="1" i="1" dirty="0">
                <a:latin typeface="Arial" pitchFamily="34" charset="0"/>
              </a:rPr>
              <a:t>CMA guidance:</a:t>
            </a:r>
          </a:p>
          <a:p>
            <a:pPr>
              <a:defRPr/>
            </a:pPr>
            <a:r>
              <a:rPr lang="en-GB" b="1" i="1" dirty="0"/>
              <a:t>Factual inaccuracies:</a:t>
            </a:r>
            <a:endParaRPr lang="en-GB" i="1" dirty="0"/>
          </a:p>
          <a:p>
            <a:pPr>
              <a:defRPr/>
            </a:pPr>
            <a:r>
              <a:rPr lang="en-GB" i="1" dirty="0"/>
              <a:t>e.g. “This is the </a:t>
            </a:r>
            <a:r>
              <a:rPr lang="en-GB" i="1" u="sng" dirty="0"/>
              <a:t>largest</a:t>
            </a:r>
            <a:r>
              <a:rPr lang="en-GB" i="1" dirty="0"/>
              <a:t> &lt;subject&gt; department in the world.” How has this been verified? Can we be absolutely certain?</a:t>
            </a:r>
          </a:p>
          <a:p>
            <a:pPr>
              <a:defRPr/>
            </a:pPr>
            <a:r>
              <a:rPr lang="en-GB" i="1" dirty="0"/>
              <a:t>Please check all factual details you may use.</a:t>
            </a:r>
          </a:p>
          <a:p>
            <a:pPr marL="460375" indent="-342900" eaLnBrk="1" hangingPunct="1">
              <a:buClr>
                <a:schemeClr val="tx1"/>
              </a:buClr>
              <a:buSzPct val="50000"/>
              <a:buFont typeface="Wingdings" pitchFamily="2" charset="2"/>
              <a:buNone/>
              <a:defRPr/>
            </a:pPr>
            <a:endParaRPr lang="en-US" altLang="en-US" b="1" dirty="0">
              <a:latin typeface="Arial" pitchFamily="34" charset="0"/>
            </a:endParaRPr>
          </a:p>
        </p:txBody>
      </p:sp>
    </p:spTree>
    <p:extLst>
      <p:ext uri="{BB962C8B-B14F-4D97-AF65-F5344CB8AC3E}">
        <p14:creationId xmlns:p14="http://schemas.microsoft.com/office/powerpoint/2010/main" val="72379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13F8A6F-F41B-D540-A5B9-10512EDA758F}"/>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DC78A3DA-75A0-264B-A090-FCDB705D26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u="sng" dirty="0"/>
              <a:t>Five of these refer to the </a:t>
            </a:r>
            <a:r>
              <a:rPr lang="en-GB" altLang="en-US" b="1" i="1" u="sng" dirty="0"/>
              <a:t>pre</a:t>
            </a:r>
            <a:r>
              <a:rPr lang="en-GB" altLang="en-US" b="1" i="0" u="sng" dirty="0"/>
              <a:t>-interview stage, and we use them to assess whom we should invite to interview. We take a holistic view of the application, we combine the components into a ranking/banding, and we take students into account. (Including the </a:t>
            </a:r>
            <a:r>
              <a:rPr lang="en-GB" altLang="en-US" b="1" i="1" u="sng" dirty="0"/>
              <a:t>contextualised </a:t>
            </a:r>
            <a:r>
              <a:rPr lang="en-GB" altLang="en-US" b="1" i="0" u="sng" dirty="0"/>
              <a:t>GCSE score.) </a:t>
            </a:r>
            <a:endParaRPr lang="en-GB" altLang="en-US" b="1" u="sng" dirty="0"/>
          </a:p>
          <a:p>
            <a:r>
              <a:rPr lang="en-GB" altLang="en-US" dirty="0"/>
              <a:t>We use all of the information we have gathered about you to make a balanced and highly informed decision about whether to offer you a place. </a:t>
            </a:r>
            <a:endParaRPr lang="en-GB" altLang="en-US" b="1" u="sng" dirty="0"/>
          </a:p>
          <a:p>
            <a:endParaRPr lang="en-GB" altLang="en-US" b="1" dirty="0"/>
          </a:p>
          <a:p>
            <a:r>
              <a:rPr lang="en-GB" altLang="en-US" b="1" dirty="0"/>
              <a:t>Website (Jan 2016)</a:t>
            </a:r>
          </a:p>
          <a:p>
            <a:r>
              <a:rPr lang="en-GB" altLang="en-US" b="1" dirty="0"/>
              <a:t>Decisions</a:t>
            </a:r>
          </a:p>
          <a:p>
            <a:r>
              <a:rPr lang="en-GB" altLang="en-US" dirty="0"/>
              <a:t>Shortlisted candidates will be told whether or not their application has been successful in early January. </a:t>
            </a:r>
          </a:p>
          <a:p>
            <a:r>
              <a:rPr lang="en-GB" altLang="en-US" dirty="0"/>
              <a:t>Tutors will make a decision based on:</a:t>
            </a:r>
          </a:p>
          <a:p>
            <a:r>
              <a:rPr lang="en-GB" altLang="en-US" dirty="0"/>
              <a:t>your interview</a:t>
            </a:r>
          </a:p>
          <a:p>
            <a:r>
              <a:rPr lang="en-GB" altLang="en-US" dirty="0"/>
              <a:t>any admissions tests or written work required for your course</a:t>
            </a:r>
          </a:p>
          <a:p>
            <a:r>
              <a:rPr lang="en-GB" altLang="en-US" dirty="0"/>
              <a:t>your examination results and predicted grades</a:t>
            </a:r>
          </a:p>
          <a:p>
            <a:r>
              <a:rPr lang="en-GB" altLang="en-US" dirty="0"/>
              <a:t>your personal statement</a:t>
            </a:r>
          </a:p>
          <a:p>
            <a:r>
              <a:rPr lang="en-GB" altLang="en-US" dirty="0"/>
              <a:t>the academic reference</a:t>
            </a:r>
          </a:p>
          <a:p>
            <a:r>
              <a:rPr lang="en-GB" altLang="en-US" dirty="0"/>
              <a:t>We receive many thousands of applications each year, and sadly many excellent candidates will not be offered places.</a:t>
            </a:r>
          </a:p>
          <a:p>
            <a:r>
              <a:rPr lang="en-GB" altLang="en-US" dirty="0"/>
              <a:t>If you are made an offer, then it may be made by a particular college, or it may be 'open'. If you are currently studying for qualifications, then the offer will probably be 'conditional' on you achieving certain results; otherwise it will be 'unconditional', which means that there are no academic conditions and your place is guaranteed so long as you complete all the necessary administrative steps.</a:t>
            </a:r>
          </a:p>
          <a:p>
            <a:endParaRPr lang="en-GB" altLang="en-US" b="1" dirty="0"/>
          </a:p>
          <a:p>
            <a:r>
              <a:rPr lang="en-GB" altLang="en-US" b="1" i="1" dirty="0"/>
              <a:t>CMA guidance:</a:t>
            </a:r>
          </a:p>
          <a:p>
            <a:r>
              <a:rPr lang="en-GB" altLang="en-US" b="1" i="1" dirty="0"/>
              <a:t>Factual inaccuracies:</a:t>
            </a:r>
            <a:endParaRPr lang="en-GB" altLang="en-US" i="1" dirty="0"/>
          </a:p>
          <a:p>
            <a:r>
              <a:rPr lang="en-GB" altLang="en-US" i="1" dirty="0"/>
              <a:t>e.g. “This is the </a:t>
            </a:r>
            <a:r>
              <a:rPr lang="en-GB" altLang="en-US" i="1" u="sng" dirty="0"/>
              <a:t>largest</a:t>
            </a:r>
            <a:r>
              <a:rPr lang="en-GB" altLang="en-US" i="1" dirty="0"/>
              <a:t> &lt;subject&gt; department in the world.” How has this been verified? Can we be absolutely certain?</a:t>
            </a:r>
          </a:p>
          <a:p>
            <a:r>
              <a:rPr lang="en-GB" altLang="en-US" i="1" dirty="0"/>
              <a:t>Please check all factual details you may use.</a:t>
            </a:r>
            <a:endParaRPr lang="en-GB" altLang="en-US" b="1" i="1" dirty="0"/>
          </a:p>
          <a:p>
            <a:r>
              <a:rPr lang="en-GB" altLang="en-US" b="1" i="1" dirty="0"/>
              <a:t>Beware of stating uniformly that no element counts more than another  within the admissions selection process. In some subjects this  could be the case.</a:t>
            </a:r>
          </a:p>
          <a:p>
            <a:endParaRPr lang="en-GB" altLang="en-US" b="1" i="1" dirty="0"/>
          </a:p>
          <a:p>
            <a:endParaRPr lang="en-GB" altLang="en-US" b="1" i="1" dirty="0"/>
          </a:p>
          <a:p>
            <a:endParaRPr lang="en-GB" altLang="en-US" b="1" dirty="0"/>
          </a:p>
          <a:p>
            <a:endParaRPr lang="en-GB" altLang="en-US" b="1" u="sng" dirty="0"/>
          </a:p>
        </p:txBody>
      </p:sp>
      <p:sp>
        <p:nvSpPr>
          <p:cNvPr id="38916" name="Slide Number Placeholder 3">
            <a:extLst>
              <a:ext uri="{FF2B5EF4-FFF2-40B4-BE49-F238E27FC236}">
                <a16:creationId xmlns:a16="http://schemas.microsoft.com/office/drawing/2014/main" id="{56EBFFE0-7DFF-4743-AE01-4080B9282E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75E65018-C5A0-AA43-8428-B51A19168094}" type="slidenum">
              <a:rPr lang="en-GB" altLang="en-US" smtClean="0"/>
              <a:pPr>
                <a:spcBef>
                  <a:spcPct val="0"/>
                </a:spcBef>
              </a:pPr>
              <a:t>10</a:t>
            </a:fld>
            <a:endParaRPr lang="en-GB" altLang="en-US"/>
          </a:p>
        </p:txBody>
      </p:sp>
    </p:spTree>
    <p:extLst>
      <p:ext uri="{BB962C8B-B14F-4D97-AF65-F5344CB8AC3E}">
        <p14:creationId xmlns:p14="http://schemas.microsoft.com/office/powerpoint/2010/main" val="2277871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13F8A6F-F41B-D540-A5B9-10512EDA758F}"/>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DC78A3DA-75A0-264B-A090-FCDB705D26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u="sng" dirty="0"/>
              <a:t>Five of these refer to the </a:t>
            </a:r>
            <a:r>
              <a:rPr lang="en-GB" altLang="en-US" b="1" i="1" u="sng" dirty="0"/>
              <a:t>pre</a:t>
            </a:r>
            <a:r>
              <a:rPr lang="en-GB" altLang="en-US" b="1" i="0" u="sng" dirty="0"/>
              <a:t>-interview stage, and we use them to assess whom we should invite to interview. We take a holistic view of the application, we combine the components into a ranking/banding, and we take students into account. (Including the </a:t>
            </a:r>
            <a:r>
              <a:rPr lang="en-GB" altLang="en-US" b="1" i="1" u="sng" dirty="0"/>
              <a:t>contextualised </a:t>
            </a:r>
            <a:r>
              <a:rPr lang="en-GB" altLang="en-US" b="1" i="0" u="sng" dirty="0"/>
              <a:t>GCSE score.) </a:t>
            </a:r>
            <a:endParaRPr lang="en-GB" altLang="en-US" b="1" u="sng" dirty="0"/>
          </a:p>
          <a:p>
            <a:r>
              <a:rPr lang="en-GB" altLang="en-US" dirty="0"/>
              <a:t>We use all of the information we have gathered about you to make a balanced and highly informed decision about whether to offer you a place. </a:t>
            </a:r>
            <a:endParaRPr lang="en-GB" altLang="en-US" b="1" u="sng" dirty="0"/>
          </a:p>
          <a:p>
            <a:endParaRPr lang="en-GB" altLang="en-US" b="1" dirty="0"/>
          </a:p>
          <a:p>
            <a:r>
              <a:rPr lang="en-GB" altLang="en-US" b="1" dirty="0"/>
              <a:t>Website (Jan 2016)</a:t>
            </a:r>
          </a:p>
          <a:p>
            <a:r>
              <a:rPr lang="en-GB" altLang="en-US" b="1" dirty="0"/>
              <a:t>Decisions</a:t>
            </a:r>
          </a:p>
          <a:p>
            <a:r>
              <a:rPr lang="en-GB" altLang="en-US" dirty="0"/>
              <a:t>Shortlisted candidates will be told whether or not their application has been successful in early January. </a:t>
            </a:r>
          </a:p>
          <a:p>
            <a:r>
              <a:rPr lang="en-GB" altLang="en-US" dirty="0"/>
              <a:t>Tutors will make a decision based on:</a:t>
            </a:r>
          </a:p>
          <a:p>
            <a:r>
              <a:rPr lang="en-GB" altLang="en-US" dirty="0"/>
              <a:t>your interview</a:t>
            </a:r>
          </a:p>
          <a:p>
            <a:r>
              <a:rPr lang="en-GB" altLang="en-US" dirty="0"/>
              <a:t>any admissions tests or written work required for your course</a:t>
            </a:r>
          </a:p>
          <a:p>
            <a:r>
              <a:rPr lang="en-GB" altLang="en-US" dirty="0"/>
              <a:t>your examination results and predicted grades</a:t>
            </a:r>
          </a:p>
          <a:p>
            <a:r>
              <a:rPr lang="en-GB" altLang="en-US" dirty="0"/>
              <a:t>your personal statement</a:t>
            </a:r>
          </a:p>
          <a:p>
            <a:r>
              <a:rPr lang="en-GB" altLang="en-US" dirty="0"/>
              <a:t>the academic reference</a:t>
            </a:r>
          </a:p>
          <a:p>
            <a:r>
              <a:rPr lang="en-GB" altLang="en-US" dirty="0"/>
              <a:t>We receive many thousands of applications each year, and sadly many excellent candidates will not be offered places.</a:t>
            </a:r>
          </a:p>
          <a:p>
            <a:r>
              <a:rPr lang="en-GB" altLang="en-US" dirty="0"/>
              <a:t>If you are made an offer, then it may be made by a particular college, or it may be 'open'. If you are currently studying for qualifications, then the offer will probably be 'conditional' on you achieving certain results; otherwise it will be 'unconditional', which means that there are no academic conditions and your place is guaranteed so long as you complete all the necessary administrative steps.</a:t>
            </a:r>
          </a:p>
          <a:p>
            <a:endParaRPr lang="en-GB" altLang="en-US" b="1" dirty="0"/>
          </a:p>
          <a:p>
            <a:r>
              <a:rPr lang="en-GB" altLang="en-US" b="1" i="1" dirty="0"/>
              <a:t>CMA guidance:</a:t>
            </a:r>
          </a:p>
          <a:p>
            <a:r>
              <a:rPr lang="en-GB" altLang="en-US" b="1" i="1" dirty="0"/>
              <a:t>Factual inaccuracies:</a:t>
            </a:r>
            <a:endParaRPr lang="en-GB" altLang="en-US" i="1" dirty="0"/>
          </a:p>
          <a:p>
            <a:r>
              <a:rPr lang="en-GB" altLang="en-US" i="1" dirty="0"/>
              <a:t>e.g. “This is the </a:t>
            </a:r>
            <a:r>
              <a:rPr lang="en-GB" altLang="en-US" i="1" u="sng" dirty="0"/>
              <a:t>largest</a:t>
            </a:r>
            <a:r>
              <a:rPr lang="en-GB" altLang="en-US" i="1" dirty="0"/>
              <a:t> &lt;subject&gt; department in the world.” How has this been verified? Can we be absolutely certain?</a:t>
            </a:r>
          </a:p>
          <a:p>
            <a:r>
              <a:rPr lang="en-GB" altLang="en-US" i="1" dirty="0"/>
              <a:t>Please check all factual details you may use.</a:t>
            </a:r>
            <a:endParaRPr lang="en-GB" altLang="en-US" b="1" i="1" dirty="0"/>
          </a:p>
          <a:p>
            <a:r>
              <a:rPr lang="en-GB" altLang="en-US" b="1" i="1" dirty="0"/>
              <a:t>Beware of stating uniformly that no element counts more than another  within the admissions selection process. In some subjects this  could be the case.</a:t>
            </a:r>
          </a:p>
          <a:p>
            <a:endParaRPr lang="en-GB" altLang="en-US" b="1" i="1" dirty="0"/>
          </a:p>
          <a:p>
            <a:endParaRPr lang="en-GB" altLang="en-US" b="1" i="1" dirty="0"/>
          </a:p>
          <a:p>
            <a:endParaRPr lang="en-GB" altLang="en-US" b="1" dirty="0"/>
          </a:p>
          <a:p>
            <a:endParaRPr lang="en-GB" altLang="en-US" b="1" u="sng" dirty="0"/>
          </a:p>
        </p:txBody>
      </p:sp>
      <p:sp>
        <p:nvSpPr>
          <p:cNvPr id="38916" name="Slide Number Placeholder 3">
            <a:extLst>
              <a:ext uri="{FF2B5EF4-FFF2-40B4-BE49-F238E27FC236}">
                <a16:creationId xmlns:a16="http://schemas.microsoft.com/office/drawing/2014/main" id="{56EBFFE0-7DFF-4743-AE01-4080B9282E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75E65018-C5A0-AA43-8428-B51A19168094}" type="slidenum">
              <a:rPr lang="en-GB" altLang="en-US" smtClean="0"/>
              <a:pPr>
                <a:spcBef>
                  <a:spcPct val="0"/>
                </a:spcBef>
              </a:pPr>
              <a:t>23</a:t>
            </a:fld>
            <a:endParaRPr lang="en-GB" altLang="en-US"/>
          </a:p>
        </p:txBody>
      </p:sp>
    </p:spTree>
    <p:extLst>
      <p:ext uri="{BB962C8B-B14F-4D97-AF65-F5344CB8AC3E}">
        <p14:creationId xmlns:p14="http://schemas.microsoft.com/office/powerpoint/2010/main" val="1000069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F84AF-BADB-AE4F-8746-5E8288749679}" type="slidenum">
              <a:rPr lang="en-US" smtClean="0"/>
              <a:t>24</a:t>
            </a:fld>
            <a:endParaRPr lang="en-US"/>
          </a:p>
        </p:txBody>
      </p:sp>
    </p:spTree>
    <p:extLst>
      <p:ext uri="{BB962C8B-B14F-4D97-AF65-F5344CB8AC3E}">
        <p14:creationId xmlns:p14="http://schemas.microsoft.com/office/powerpoint/2010/main" val="317974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F1864-E835-DF47-8790-C840D7C49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2732A0-3F6D-2E45-9183-102B622751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29E2F3-EDFC-C045-A565-75939291DAF1}"/>
              </a:ext>
            </a:extLst>
          </p:cNvPr>
          <p:cNvSpPr>
            <a:spLocks noGrp="1"/>
          </p:cNvSpPr>
          <p:nvPr>
            <p:ph type="dt" sz="half" idx="10"/>
          </p:nvPr>
        </p:nvSpPr>
        <p:spPr/>
        <p:txBody>
          <a:bodyPr/>
          <a:lstStyle/>
          <a:p>
            <a:fld id="{5359BB24-F3A4-B146-BA37-79CE21B7EADD}" type="datetimeFigureOut">
              <a:rPr lang="en-US" smtClean="0"/>
              <a:t>3/6/2021</a:t>
            </a:fld>
            <a:endParaRPr lang="en-US"/>
          </a:p>
        </p:txBody>
      </p:sp>
      <p:sp>
        <p:nvSpPr>
          <p:cNvPr id="5" name="Footer Placeholder 4">
            <a:extLst>
              <a:ext uri="{FF2B5EF4-FFF2-40B4-BE49-F238E27FC236}">
                <a16:creationId xmlns:a16="http://schemas.microsoft.com/office/drawing/2014/main" id="{985D96EF-B718-9745-BE97-CCF03F390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3DC1F-2C53-C14B-A38B-5A65FAB25D94}"/>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413080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1D62-C054-2544-8FCF-BD8B0867E1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EA6818-98C5-024C-883F-320B3B5E68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54AF8-5B15-5F48-8B2D-22BA6AD01BEC}"/>
              </a:ext>
            </a:extLst>
          </p:cNvPr>
          <p:cNvSpPr>
            <a:spLocks noGrp="1"/>
          </p:cNvSpPr>
          <p:nvPr>
            <p:ph type="dt" sz="half" idx="10"/>
          </p:nvPr>
        </p:nvSpPr>
        <p:spPr/>
        <p:txBody>
          <a:bodyPr/>
          <a:lstStyle/>
          <a:p>
            <a:fld id="{5359BB24-F3A4-B146-BA37-79CE21B7EADD}" type="datetimeFigureOut">
              <a:rPr lang="en-US" smtClean="0"/>
              <a:t>3/6/2021</a:t>
            </a:fld>
            <a:endParaRPr lang="en-US"/>
          </a:p>
        </p:txBody>
      </p:sp>
      <p:sp>
        <p:nvSpPr>
          <p:cNvPr id="5" name="Footer Placeholder 4">
            <a:extLst>
              <a:ext uri="{FF2B5EF4-FFF2-40B4-BE49-F238E27FC236}">
                <a16:creationId xmlns:a16="http://schemas.microsoft.com/office/drawing/2014/main" id="{8A7BC08C-BF01-D445-AF8B-1B76F686A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3227A-08AC-CF4D-92B2-09FE198378BF}"/>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77423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674492-A1D9-D949-BB7A-F80B13EA5D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24FC1F-4987-AC49-A994-FF31050E312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4A9D1-7498-2049-8105-B2E1AEB5E678}"/>
              </a:ext>
            </a:extLst>
          </p:cNvPr>
          <p:cNvSpPr>
            <a:spLocks noGrp="1"/>
          </p:cNvSpPr>
          <p:nvPr>
            <p:ph type="dt" sz="half" idx="10"/>
          </p:nvPr>
        </p:nvSpPr>
        <p:spPr/>
        <p:txBody>
          <a:bodyPr/>
          <a:lstStyle/>
          <a:p>
            <a:fld id="{5359BB24-F3A4-B146-BA37-79CE21B7EADD}" type="datetimeFigureOut">
              <a:rPr lang="en-US" smtClean="0"/>
              <a:t>3/6/2021</a:t>
            </a:fld>
            <a:endParaRPr lang="en-US"/>
          </a:p>
        </p:txBody>
      </p:sp>
      <p:sp>
        <p:nvSpPr>
          <p:cNvPr id="5" name="Footer Placeholder 4">
            <a:extLst>
              <a:ext uri="{FF2B5EF4-FFF2-40B4-BE49-F238E27FC236}">
                <a16:creationId xmlns:a16="http://schemas.microsoft.com/office/drawing/2014/main" id="{3ACEE8AE-3963-3D46-A865-D21F67F0E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3FECF-82FB-5D40-9127-D7730589DCA2}"/>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41611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99AA-7C0D-F042-95B3-371AE25DC6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3FD2E-056F-BE43-8BE3-E840BB2D47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F197B-5188-0946-AAFE-D75881507EFE}"/>
              </a:ext>
            </a:extLst>
          </p:cNvPr>
          <p:cNvSpPr>
            <a:spLocks noGrp="1"/>
          </p:cNvSpPr>
          <p:nvPr>
            <p:ph type="dt" sz="half" idx="10"/>
          </p:nvPr>
        </p:nvSpPr>
        <p:spPr/>
        <p:txBody>
          <a:bodyPr/>
          <a:lstStyle/>
          <a:p>
            <a:fld id="{5359BB24-F3A4-B146-BA37-79CE21B7EADD}" type="datetimeFigureOut">
              <a:rPr lang="en-US" smtClean="0"/>
              <a:t>3/6/2021</a:t>
            </a:fld>
            <a:endParaRPr lang="en-US"/>
          </a:p>
        </p:txBody>
      </p:sp>
      <p:sp>
        <p:nvSpPr>
          <p:cNvPr id="5" name="Footer Placeholder 4">
            <a:extLst>
              <a:ext uri="{FF2B5EF4-FFF2-40B4-BE49-F238E27FC236}">
                <a16:creationId xmlns:a16="http://schemas.microsoft.com/office/drawing/2014/main" id="{243F5010-A979-DF45-9DAB-A81465655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E9E7D-3C38-FE42-A9D3-DCCD76D19A94}"/>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335084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02E0-EF62-8845-89E6-14D6D8A278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B49235-3E5F-F045-932D-DAE37705BB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AD041D-A21E-7D4F-9175-53311DA8272A}"/>
              </a:ext>
            </a:extLst>
          </p:cNvPr>
          <p:cNvSpPr>
            <a:spLocks noGrp="1"/>
          </p:cNvSpPr>
          <p:nvPr>
            <p:ph type="dt" sz="half" idx="10"/>
          </p:nvPr>
        </p:nvSpPr>
        <p:spPr/>
        <p:txBody>
          <a:bodyPr/>
          <a:lstStyle/>
          <a:p>
            <a:fld id="{5359BB24-F3A4-B146-BA37-79CE21B7EADD}" type="datetimeFigureOut">
              <a:rPr lang="en-US" smtClean="0"/>
              <a:t>3/6/2021</a:t>
            </a:fld>
            <a:endParaRPr lang="en-US"/>
          </a:p>
        </p:txBody>
      </p:sp>
      <p:sp>
        <p:nvSpPr>
          <p:cNvPr id="5" name="Footer Placeholder 4">
            <a:extLst>
              <a:ext uri="{FF2B5EF4-FFF2-40B4-BE49-F238E27FC236}">
                <a16:creationId xmlns:a16="http://schemas.microsoft.com/office/drawing/2014/main" id="{96D4DF2C-A773-6B44-A543-CAD0748CA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BDAD8-5806-8E48-8600-D37CC72623C2}"/>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55111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7A82-BE47-414E-A228-F744BD306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C567E-42A2-D549-B3F6-B911EC9150C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0343F8-3B84-644D-87D8-5DD74FA709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B1DDC0-4247-AA4C-A46C-6BAED5CC8751}"/>
              </a:ext>
            </a:extLst>
          </p:cNvPr>
          <p:cNvSpPr>
            <a:spLocks noGrp="1"/>
          </p:cNvSpPr>
          <p:nvPr>
            <p:ph type="dt" sz="half" idx="10"/>
          </p:nvPr>
        </p:nvSpPr>
        <p:spPr/>
        <p:txBody>
          <a:bodyPr/>
          <a:lstStyle/>
          <a:p>
            <a:fld id="{5359BB24-F3A4-B146-BA37-79CE21B7EADD}" type="datetimeFigureOut">
              <a:rPr lang="en-US" smtClean="0"/>
              <a:t>3/6/2021</a:t>
            </a:fld>
            <a:endParaRPr lang="en-US"/>
          </a:p>
        </p:txBody>
      </p:sp>
      <p:sp>
        <p:nvSpPr>
          <p:cNvPr id="6" name="Footer Placeholder 5">
            <a:extLst>
              <a:ext uri="{FF2B5EF4-FFF2-40B4-BE49-F238E27FC236}">
                <a16:creationId xmlns:a16="http://schemas.microsoft.com/office/drawing/2014/main" id="{82DA2719-3058-574C-854A-FA530CA55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72296A-58D0-F440-9B54-7D0363C8C5CE}"/>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273742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61FB-1D01-A04E-B3CA-ABDF0134F2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6F9347-B48B-B84A-92B4-9113EBCB01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489800-AD17-BB49-9B06-B6BD477B50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F98FE4-5E11-FE47-B424-15E5219BE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EF11D9-833B-3341-AB9F-116C025CAD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79D26-00A9-254C-92F2-47C11EC5D81A}"/>
              </a:ext>
            </a:extLst>
          </p:cNvPr>
          <p:cNvSpPr>
            <a:spLocks noGrp="1"/>
          </p:cNvSpPr>
          <p:nvPr>
            <p:ph type="dt" sz="half" idx="10"/>
          </p:nvPr>
        </p:nvSpPr>
        <p:spPr/>
        <p:txBody>
          <a:bodyPr/>
          <a:lstStyle/>
          <a:p>
            <a:fld id="{5359BB24-F3A4-B146-BA37-79CE21B7EADD}" type="datetimeFigureOut">
              <a:rPr lang="en-US" smtClean="0"/>
              <a:t>3/6/2021</a:t>
            </a:fld>
            <a:endParaRPr lang="en-US"/>
          </a:p>
        </p:txBody>
      </p:sp>
      <p:sp>
        <p:nvSpPr>
          <p:cNvPr id="8" name="Footer Placeholder 7">
            <a:extLst>
              <a:ext uri="{FF2B5EF4-FFF2-40B4-BE49-F238E27FC236}">
                <a16:creationId xmlns:a16="http://schemas.microsoft.com/office/drawing/2014/main" id="{CF123B70-6254-284C-816F-CEA9D1BA8A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C2B4F2-E334-CE40-9DAD-4C50467C1F3A}"/>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339161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3DC6-966E-6C4F-901A-4D65CCBDC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4A8D05-1DB0-0F4A-9B15-DDEFFD4F2BC2}"/>
              </a:ext>
            </a:extLst>
          </p:cNvPr>
          <p:cNvSpPr>
            <a:spLocks noGrp="1"/>
          </p:cNvSpPr>
          <p:nvPr>
            <p:ph type="dt" sz="half" idx="10"/>
          </p:nvPr>
        </p:nvSpPr>
        <p:spPr/>
        <p:txBody>
          <a:bodyPr/>
          <a:lstStyle/>
          <a:p>
            <a:fld id="{5359BB24-F3A4-B146-BA37-79CE21B7EADD}" type="datetimeFigureOut">
              <a:rPr lang="en-US" smtClean="0"/>
              <a:t>3/6/2021</a:t>
            </a:fld>
            <a:endParaRPr lang="en-US"/>
          </a:p>
        </p:txBody>
      </p:sp>
      <p:sp>
        <p:nvSpPr>
          <p:cNvPr id="4" name="Footer Placeholder 3">
            <a:extLst>
              <a:ext uri="{FF2B5EF4-FFF2-40B4-BE49-F238E27FC236}">
                <a16:creationId xmlns:a16="http://schemas.microsoft.com/office/drawing/2014/main" id="{BD9689F5-222D-3C47-8ADD-65EDDFEE70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0C95AE-B01A-214F-ACAA-987D8639E614}"/>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81399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F13C0-5D3C-7B48-A44D-2383470DB6A3}"/>
              </a:ext>
            </a:extLst>
          </p:cNvPr>
          <p:cNvSpPr>
            <a:spLocks noGrp="1"/>
          </p:cNvSpPr>
          <p:nvPr>
            <p:ph type="dt" sz="half" idx="10"/>
          </p:nvPr>
        </p:nvSpPr>
        <p:spPr/>
        <p:txBody>
          <a:bodyPr/>
          <a:lstStyle/>
          <a:p>
            <a:fld id="{5359BB24-F3A4-B146-BA37-79CE21B7EADD}" type="datetimeFigureOut">
              <a:rPr lang="en-US" smtClean="0"/>
              <a:t>3/6/2021</a:t>
            </a:fld>
            <a:endParaRPr lang="en-US"/>
          </a:p>
        </p:txBody>
      </p:sp>
      <p:sp>
        <p:nvSpPr>
          <p:cNvPr id="3" name="Footer Placeholder 2">
            <a:extLst>
              <a:ext uri="{FF2B5EF4-FFF2-40B4-BE49-F238E27FC236}">
                <a16:creationId xmlns:a16="http://schemas.microsoft.com/office/drawing/2014/main" id="{C192705C-F3C9-2742-9093-4CDF36FE93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A4AAB5-4966-1F47-99B2-6D6F72D7E4EF}"/>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2534833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4CCC4-E987-584C-9259-4DF8608FF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1E4641-28C4-794F-BA4F-D56BC3C13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993470-8E57-C64F-849D-A08AD161D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53474C-A4B6-1748-83BF-5772A313C2FF}"/>
              </a:ext>
            </a:extLst>
          </p:cNvPr>
          <p:cNvSpPr>
            <a:spLocks noGrp="1"/>
          </p:cNvSpPr>
          <p:nvPr>
            <p:ph type="dt" sz="half" idx="10"/>
          </p:nvPr>
        </p:nvSpPr>
        <p:spPr/>
        <p:txBody>
          <a:bodyPr/>
          <a:lstStyle/>
          <a:p>
            <a:fld id="{5359BB24-F3A4-B146-BA37-79CE21B7EADD}" type="datetimeFigureOut">
              <a:rPr lang="en-US" smtClean="0"/>
              <a:t>3/6/2021</a:t>
            </a:fld>
            <a:endParaRPr lang="en-US"/>
          </a:p>
        </p:txBody>
      </p:sp>
      <p:sp>
        <p:nvSpPr>
          <p:cNvPr id="6" name="Footer Placeholder 5">
            <a:extLst>
              <a:ext uri="{FF2B5EF4-FFF2-40B4-BE49-F238E27FC236}">
                <a16:creationId xmlns:a16="http://schemas.microsoft.com/office/drawing/2014/main" id="{B63498F5-768B-5840-A7AD-D03E66042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7099F-5DF1-7148-93C1-D1D8DB00682F}"/>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83042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DFAB-79CF-FB4C-8FC3-ECA938ED2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55690-B0A0-C944-B10B-5C5000ED8B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ED45C1-657C-4542-8940-71795D987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4A0552-4286-CC4F-95C2-E35D418A5F13}"/>
              </a:ext>
            </a:extLst>
          </p:cNvPr>
          <p:cNvSpPr>
            <a:spLocks noGrp="1"/>
          </p:cNvSpPr>
          <p:nvPr>
            <p:ph type="dt" sz="half" idx="10"/>
          </p:nvPr>
        </p:nvSpPr>
        <p:spPr/>
        <p:txBody>
          <a:bodyPr/>
          <a:lstStyle/>
          <a:p>
            <a:fld id="{5359BB24-F3A4-B146-BA37-79CE21B7EADD}" type="datetimeFigureOut">
              <a:rPr lang="en-US" smtClean="0"/>
              <a:t>3/6/2021</a:t>
            </a:fld>
            <a:endParaRPr lang="en-US"/>
          </a:p>
        </p:txBody>
      </p:sp>
      <p:sp>
        <p:nvSpPr>
          <p:cNvPr id="6" name="Footer Placeholder 5">
            <a:extLst>
              <a:ext uri="{FF2B5EF4-FFF2-40B4-BE49-F238E27FC236}">
                <a16:creationId xmlns:a16="http://schemas.microsoft.com/office/drawing/2014/main" id="{AB6D86D3-BE19-EE4C-89D1-5355C8672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1DE70-32A7-1942-B7CB-71487901FAE6}"/>
              </a:ext>
            </a:extLst>
          </p:cNvPr>
          <p:cNvSpPr>
            <a:spLocks noGrp="1"/>
          </p:cNvSpPr>
          <p:nvPr>
            <p:ph type="sldNum" sz="quarter" idx="12"/>
          </p:nvPr>
        </p:nvSpPr>
        <p:spPr/>
        <p:txBody>
          <a:bodyPr/>
          <a:lstStyle/>
          <a:p>
            <a:fld id="{9ABADD98-9938-1545-8BD9-BF1FE7C267F0}" type="slidenum">
              <a:rPr lang="en-US" smtClean="0"/>
              <a:t>‹#›</a:t>
            </a:fld>
            <a:endParaRPr lang="en-US"/>
          </a:p>
        </p:txBody>
      </p:sp>
    </p:spTree>
    <p:extLst>
      <p:ext uri="{BB962C8B-B14F-4D97-AF65-F5344CB8AC3E}">
        <p14:creationId xmlns:p14="http://schemas.microsoft.com/office/powerpoint/2010/main" val="20334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2F256-A531-CD40-A8FD-2A8F29D2D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28EABA-6883-EB44-9B21-C96961303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11EC4-7222-084E-B135-ABC7157550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9BB24-F3A4-B146-BA37-79CE21B7EADD}" type="datetimeFigureOut">
              <a:rPr lang="en-US" smtClean="0"/>
              <a:t>3/6/2021</a:t>
            </a:fld>
            <a:endParaRPr lang="en-US"/>
          </a:p>
        </p:txBody>
      </p:sp>
      <p:sp>
        <p:nvSpPr>
          <p:cNvPr id="5" name="Footer Placeholder 4">
            <a:extLst>
              <a:ext uri="{FF2B5EF4-FFF2-40B4-BE49-F238E27FC236}">
                <a16:creationId xmlns:a16="http://schemas.microsoft.com/office/drawing/2014/main" id="{9B27F556-4659-0A4B-B365-F38681DA7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58A9C0-2286-084E-8069-8075E2972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ADD98-9938-1545-8BD9-BF1FE7C267F0}" type="slidenum">
              <a:rPr lang="en-US" smtClean="0"/>
              <a:t>‹#›</a:t>
            </a:fld>
            <a:endParaRPr lang="en-US"/>
          </a:p>
        </p:txBody>
      </p:sp>
    </p:spTree>
    <p:extLst>
      <p:ext uri="{BB962C8B-B14F-4D97-AF65-F5344CB8AC3E}">
        <p14:creationId xmlns:p14="http://schemas.microsoft.com/office/powerpoint/2010/main" val="64744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admissionstesting.org/for-test-takers/elat/about-ela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x.ac.uk/admissions/undergraduate/increasing-access/opportunity-oxfor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hyperlink" Target="https://www.ox.ac.uk/admissions/undergraduate" TargetMode="External"/><Relationship Id="rId2" Type="http://schemas.openxmlformats.org/officeDocument/2006/relationships/hyperlink" Target="https://www.english.ox.ac.uk/prospective-undergraduates/admission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A6DAE86-0493-8C4C-994F-142474D8FD86}"/>
              </a:ext>
            </a:extLst>
          </p:cNvPr>
          <p:cNvPicPr>
            <a:picLocks noChangeAspect="1"/>
          </p:cNvPicPr>
          <p:nvPr/>
        </p:nvPicPr>
        <p:blipFill rotWithShape="1">
          <a:blip r:embed="rId2"/>
          <a:srcRect l="29063" r="19827" b="1"/>
          <a:stretch/>
        </p:blipFill>
        <p:spPr>
          <a:xfrm>
            <a:off x="-3047" y="10"/>
            <a:ext cx="12191999" cy="6857990"/>
          </a:xfrm>
          <a:prstGeom prst="rect">
            <a:avLst/>
          </a:prstGeom>
        </p:spPr>
      </p:pic>
      <p:sp>
        <p:nvSpPr>
          <p:cNvPr id="16" name="Rectangle 1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dirty="0">
                <a:solidFill>
                  <a:srgbClr val="FFFFFF"/>
                </a:solidFill>
                <a:latin typeface="Gill Sans MT" panose="020B0502020104020203" pitchFamily="34" charset="0"/>
              </a:rPr>
              <a:t>ADMISSIONS </a:t>
            </a:r>
            <a:br>
              <a:rPr lang="en-GB" sz="5200" dirty="0">
                <a:solidFill>
                  <a:srgbClr val="FFFFFF"/>
                </a:solidFill>
                <a:latin typeface="Gill Sans MT" panose="020B0502020104020203" pitchFamily="34" charset="0"/>
              </a:rPr>
            </a:br>
            <a:r>
              <a:rPr lang="en-GB" sz="5200" dirty="0">
                <a:solidFill>
                  <a:srgbClr val="FFFFFF"/>
                </a:solidFill>
                <a:latin typeface="Gill Sans MT" panose="020B0502020104020203" pitchFamily="34" charset="0"/>
              </a:rPr>
              <a:t>ENGLISH LANGAUAGE </a:t>
            </a:r>
            <a:br>
              <a:rPr lang="en-GB" sz="5200" dirty="0">
                <a:solidFill>
                  <a:srgbClr val="FFFFFF"/>
                </a:solidFill>
                <a:latin typeface="Gill Sans MT" panose="020B0502020104020203" pitchFamily="34" charset="0"/>
              </a:rPr>
            </a:br>
            <a:r>
              <a:rPr lang="en-GB" sz="5200" dirty="0">
                <a:solidFill>
                  <a:srgbClr val="FFFFFF"/>
                </a:solidFill>
                <a:latin typeface="Gill Sans MT" panose="020B0502020104020203" pitchFamily="34" charset="0"/>
              </a:rPr>
              <a:t>AND LITERATURE</a:t>
            </a:r>
          </a:p>
        </p:txBody>
      </p:sp>
      <p:sp>
        <p:nvSpPr>
          <p:cNvPr id="3" name="Subtitle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pPr>
              <a:spcBef>
                <a:spcPts val="0"/>
              </a:spcBef>
              <a:spcAft>
                <a:spcPts val="600"/>
              </a:spcAft>
            </a:pPr>
            <a:r>
              <a:rPr lang="en-GB" dirty="0">
                <a:solidFill>
                  <a:srgbClr val="FFFFFF"/>
                </a:solidFill>
              </a:rPr>
              <a:t>Dr Lynn Robson</a:t>
            </a:r>
          </a:p>
          <a:p>
            <a:pPr>
              <a:spcBef>
                <a:spcPts val="0"/>
              </a:spcBef>
              <a:spcAft>
                <a:spcPts val="600"/>
              </a:spcAft>
            </a:pPr>
            <a:r>
              <a:rPr lang="en-GB" dirty="0">
                <a:solidFill>
                  <a:srgbClr val="FFFFFF"/>
                </a:solidFill>
              </a:rPr>
              <a:t>Director of Undergraduate Admissions, English Faculty</a:t>
            </a:r>
          </a:p>
          <a:p>
            <a:pPr>
              <a:spcBef>
                <a:spcPts val="0"/>
              </a:spcBef>
              <a:spcAft>
                <a:spcPts val="600"/>
              </a:spcAft>
            </a:pPr>
            <a:r>
              <a:rPr lang="en-GB" dirty="0">
                <a:solidFill>
                  <a:srgbClr val="FFFFFF"/>
                </a:solidFill>
              </a:rPr>
              <a:t>Fellow and Tutor in English, Regent’s Park College</a:t>
            </a:r>
          </a:p>
        </p:txBody>
      </p:sp>
      <p:sp>
        <p:nvSpPr>
          <p:cNvPr id="6" name="Rectangle 5"/>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695459" y="612739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641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8">
            <a:extLst>
              <a:ext uri="{FF2B5EF4-FFF2-40B4-BE49-F238E27FC236}">
                <a16:creationId xmlns:a16="http://schemas.microsoft.com/office/drawing/2014/main" id="{4501C884-4539-A640-ADEF-904CF20495E9}"/>
              </a:ext>
            </a:extLst>
          </p:cNvPr>
          <p:cNvGrpSpPr>
            <a:grpSpLocks/>
          </p:cNvGrpSpPr>
          <p:nvPr/>
        </p:nvGrpSpPr>
        <p:grpSpPr bwMode="auto">
          <a:xfrm>
            <a:off x="1524000" y="6092826"/>
            <a:ext cx="9144000" cy="765175"/>
            <a:chOff x="0" y="6093296"/>
            <a:chExt cx="9144000" cy="764704"/>
          </a:xfrm>
        </p:grpSpPr>
        <p:sp>
          <p:nvSpPr>
            <p:cNvPr id="37892" name="Rectangle 9">
              <a:extLst>
                <a:ext uri="{FF2B5EF4-FFF2-40B4-BE49-F238E27FC236}">
                  <a16:creationId xmlns:a16="http://schemas.microsoft.com/office/drawing/2014/main" id="{9ACB7BD2-204B-2F4B-A57E-A97745FA1637}"/>
                </a:ext>
              </a:extLst>
            </p:cNvPr>
            <p:cNvSpPr>
              <a:spLocks noChangeArrowheads="1"/>
            </p:cNvSpPr>
            <p:nvPr/>
          </p:nvSpPr>
          <p:spPr bwMode="auto">
            <a:xfrm>
              <a:off x="0" y="6093296"/>
              <a:ext cx="9144000" cy="764704"/>
            </a:xfrm>
            <a:prstGeom prst="rect">
              <a:avLst/>
            </a:prstGeom>
            <a:solidFill>
              <a:srgbClr val="002147"/>
            </a:solidFill>
            <a:ln w="9525" algn="ctr">
              <a:solidFill>
                <a:schemeClr val="tx1"/>
              </a:solidFill>
              <a:round/>
              <a:headEnd/>
              <a:tailEnd/>
            </a:ln>
          </p:spPr>
          <p:txBody>
            <a:bodyPr/>
            <a:lstStyle>
              <a:lvl1pPr>
                <a:lnSpc>
                  <a:spcPts val="2400"/>
                </a:lnSpc>
                <a:buClr>
                  <a:srgbClr val="002147"/>
                </a:buClr>
                <a:buSzPct val="80000"/>
                <a:buFont typeface="Wingdings" pitchFamily="2" charset="2"/>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lnSpc>
                  <a:spcPct val="100000"/>
                </a:lnSpc>
                <a:buClrTx/>
                <a:buSzTx/>
                <a:buFontTx/>
                <a:buNone/>
              </a:pPr>
              <a:r>
                <a:rPr lang="en-US" altLang="en-US" sz="3600">
                  <a:solidFill>
                    <a:schemeClr val="bg1"/>
                  </a:solidFill>
                </a:rPr>
                <a:t>            www.ox.ac.uk/outcomes</a:t>
              </a:r>
            </a:p>
          </p:txBody>
        </p:sp>
        <p:pic>
          <p:nvPicPr>
            <p:cNvPr id="37893" name="Picture 2" descr="G:\Student Recruitment\Photographs\LOGO for web\brand marks for web\ox_brand1_rev_rect.gif">
              <a:extLst>
                <a:ext uri="{FF2B5EF4-FFF2-40B4-BE49-F238E27FC236}">
                  <a16:creationId xmlns:a16="http://schemas.microsoft.com/office/drawing/2014/main" id="{70DAF75C-296A-F04B-BAD6-287269B62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165304"/>
              <a:ext cx="2016224" cy="62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 name="Diagram 3">
            <a:extLst>
              <a:ext uri="{FF2B5EF4-FFF2-40B4-BE49-F238E27FC236}">
                <a16:creationId xmlns:a16="http://schemas.microsoft.com/office/drawing/2014/main" id="{4FDD7021-268F-914C-923D-B8DB749015AA}"/>
              </a:ext>
            </a:extLst>
          </p:cNvPr>
          <p:cNvGraphicFramePr/>
          <p:nvPr/>
        </p:nvGraphicFramePr>
        <p:xfrm>
          <a:off x="1991544" y="548680"/>
          <a:ext cx="8280920"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0093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2B2A53-FFFA-3A49-8A9D-1BD4397DC102}"/>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Qualifications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5664F6B-FF8C-E348-AF10-88EA218FE383}"/>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A level: AAA including English Literature, or English Language and Literature</a:t>
            </a:r>
          </a:p>
          <a:p>
            <a:r>
              <a:rPr lang="en-US" sz="2400" dirty="0">
                <a:solidFill>
                  <a:srgbClr val="FEFFFF"/>
                </a:solidFill>
              </a:rPr>
              <a:t>IB: 38 with 666 at Higher Level, inc. English Literature</a:t>
            </a:r>
          </a:p>
          <a:p>
            <a:r>
              <a:rPr lang="en-US" sz="2400" dirty="0">
                <a:solidFill>
                  <a:srgbClr val="FEFFFF"/>
                </a:solidFill>
              </a:rPr>
              <a:t>Pre-U: D3, D3, D3 inc. English Literature</a:t>
            </a:r>
          </a:p>
          <a:p>
            <a:r>
              <a:rPr lang="en-US" sz="2400" dirty="0">
                <a:solidFill>
                  <a:srgbClr val="FEFFFF"/>
                </a:solidFill>
              </a:rPr>
              <a:t>Scottish </a:t>
            </a:r>
            <a:r>
              <a:rPr lang="en-US" sz="2400" dirty="0" err="1">
                <a:solidFill>
                  <a:srgbClr val="FEFFFF"/>
                </a:solidFill>
              </a:rPr>
              <a:t>Highers</a:t>
            </a:r>
            <a:r>
              <a:rPr lang="en-US" sz="2400" dirty="0">
                <a:solidFill>
                  <a:srgbClr val="FEFFFF"/>
                </a:solidFill>
              </a:rPr>
              <a:t>: AAAAB </a:t>
            </a:r>
            <a:r>
              <a:rPr lang="en-US" sz="2400" dirty="0" err="1">
                <a:solidFill>
                  <a:srgbClr val="FEFFFF"/>
                </a:solidFill>
              </a:rPr>
              <a:t>Highers</a:t>
            </a:r>
            <a:r>
              <a:rPr lang="en-US" sz="2400" dirty="0">
                <a:solidFill>
                  <a:srgbClr val="FEFFFF"/>
                </a:solidFill>
              </a:rPr>
              <a:t> supplemented with AA Advanced </a:t>
            </a:r>
            <a:r>
              <a:rPr lang="en-US" sz="2400" dirty="0" err="1">
                <a:solidFill>
                  <a:srgbClr val="FEFFFF"/>
                </a:solidFill>
              </a:rPr>
              <a:t>Highers</a:t>
            </a:r>
            <a:r>
              <a:rPr lang="en-US" sz="2400" dirty="0">
                <a:solidFill>
                  <a:srgbClr val="FEFFFF"/>
                </a:solidFill>
              </a:rPr>
              <a:t>, inc. English Literature</a:t>
            </a:r>
          </a:p>
          <a:p>
            <a:endParaRPr lang="en-US" sz="2400" dirty="0">
              <a:solidFill>
                <a:srgbClr val="FEFFFF"/>
              </a:solidFill>
            </a:endParaRPr>
          </a:p>
          <a:p>
            <a:endParaRPr lang="en-US" sz="2400" dirty="0">
              <a:solidFill>
                <a:srgbClr val="FEFFFF"/>
              </a:solidFill>
            </a:endParaRPr>
          </a:p>
          <a:p>
            <a:pPr marL="0" indent="0">
              <a:buNone/>
            </a:pPr>
            <a:endParaRPr lang="en-US" sz="2400" dirty="0">
              <a:solidFill>
                <a:srgbClr val="FEFFFF"/>
              </a:solidFill>
            </a:endParaRPr>
          </a:p>
        </p:txBody>
      </p:sp>
    </p:spTree>
    <p:extLst>
      <p:ext uri="{BB962C8B-B14F-4D97-AF65-F5344CB8AC3E}">
        <p14:creationId xmlns:p14="http://schemas.microsoft.com/office/powerpoint/2010/main" val="87889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2B2A53-FFFA-3A49-8A9D-1BD4397DC102}"/>
              </a:ext>
            </a:extLst>
          </p:cNvPr>
          <p:cNvSpPr>
            <a:spLocks noGrp="1"/>
          </p:cNvSpPr>
          <p:nvPr>
            <p:ph type="title"/>
          </p:nvPr>
        </p:nvSpPr>
        <p:spPr>
          <a:xfrm>
            <a:off x="934872" y="982272"/>
            <a:ext cx="3388419" cy="4560970"/>
          </a:xfrm>
        </p:spPr>
        <p:txBody>
          <a:bodyPr>
            <a:normAutofit/>
          </a:bodyPr>
          <a:lstStyle/>
          <a:p>
            <a:pPr algn="ctr"/>
            <a:r>
              <a:rPr lang="en-US" sz="4000" dirty="0">
                <a:solidFill>
                  <a:srgbClr val="FFFFFF"/>
                </a:solidFill>
              </a:rPr>
              <a:t>Qualifications</a:t>
            </a:r>
            <a:br>
              <a:rPr lang="en-US" sz="4000" dirty="0">
                <a:solidFill>
                  <a:srgbClr val="FFFFFF"/>
                </a:solidFill>
              </a:rPr>
            </a:br>
            <a:r>
              <a:rPr lang="en-US" sz="4000" dirty="0">
                <a:solidFill>
                  <a:srgbClr val="FFFFFF"/>
                </a:solidFill>
              </a:rPr>
              <a:t>2021</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5664F6B-FF8C-E348-AF10-88EA218FE383}"/>
              </a:ext>
            </a:extLst>
          </p:cNvPr>
          <p:cNvSpPr>
            <a:spLocks noGrp="1"/>
          </p:cNvSpPr>
          <p:nvPr>
            <p:ph idx="1"/>
          </p:nvPr>
        </p:nvSpPr>
        <p:spPr>
          <a:xfrm>
            <a:off x="5221862" y="1719618"/>
            <a:ext cx="5948831" cy="4334629"/>
          </a:xfrm>
        </p:spPr>
        <p:txBody>
          <a:bodyPr anchor="ctr">
            <a:normAutofit/>
          </a:bodyPr>
          <a:lstStyle/>
          <a:p>
            <a:r>
              <a:rPr lang="en-US" sz="4400" dirty="0">
                <a:solidFill>
                  <a:srgbClr val="FEFFFF"/>
                </a:solidFill>
              </a:rPr>
              <a:t>Centre Assessed Grades</a:t>
            </a:r>
          </a:p>
          <a:p>
            <a:pPr marL="0" indent="0">
              <a:buNone/>
            </a:pPr>
            <a:endParaRPr lang="en-US" sz="2400" dirty="0">
              <a:solidFill>
                <a:srgbClr val="FEFFFF"/>
              </a:solidFill>
            </a:endParaRPr>
          </a:p>
        </p:txBody>
      </p:sp>
    </p:spTree>
    <p:extLst>
      <p:ext uri="{BB962C8B-B14F-4D97-AF65-F5344CB8AC3E}">
        <p14:creationId xmlns:p14="http://schemas.microsoft.com/office/powerpoint/2010/main" val="3520507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0B0F75-81F6-3043-BFB7-6F61AA076214}"/>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UCAS form</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E302519-8F8F-D046-90B1-EC3D29DF4A8B}"/>
              </a:ext>
            </a:extLst>
          </p:cNvPr>
          <p:cNvSpPr>
            <a:spLocks noGrp="1"/>
          </p:cNvSpPr>
          <p:nvPr>
            <p:ph idx="1"/>
          </p:nvPr>
        </p:nvSpPr>
        <p:spPr>
          <a:xfrm>
            <a:off x="5221862" y="1719618"/>
            <a:ext cx="5948831" cy="4334629"/>
          </a:xfrm>
        </p:spPr>
        <p:txBody>
          <a:bodyPr anchor="ctr">
            <a:normAutofit/>
          </a:bodyPr>
          <a:lstStyle/>
          <a:p>
            <a:r>
              <a:rPr lang="en-US" dirty="0">
                <a:solidFill>
                  <a:srgbClr val="FEFFFF"/>
                </a:solidFill>
              </a:rPr>
              <a:t>October 15</a:t>
            </a:r>
            <a:r>
              <a:rPr lang="en-US" baseline="30000" dirty="0">
                <a:solidFill>
                  <a:srgbClr val="FEFFFF"/>
                </a:solidFill>
              </a:rPr>
              <a:t>th</a:t>
            </a:r>
            <a:r>
              <a:rPr lang="en-US" dirty="0">
                <a:solidFill>
                  <a:srgbClr val="FEFFFF"/>
                </a:solidFill>
              </a:rPr>
              <a:t> deadline</a:t>
            </a:r>
          </a:p>
          <a:p>
            <a:r>
              <a:rPr lang="en-US" dirty="0">
                <a:solidFill>
                  <a:srgbClr val="FEFFFF"/>
                </a:solidFill>
              </a:rPr>
              <a:t>Assessed by tutors in Colleges</a:t>
            </a:r>
          </a:p>
          <a:p>
            <a:r>
              <a:rPr lang="en-US" dirty="0">
                <a:solidFill>
                  <a:srgbClr val="FEFFFF"/>
                </a:solidFill>
              </a:rPr>
              <a:t>Shows us your potential </a:t>
            </a:r>
          </a:p>
          <a:p>
            <a:endParaRPr lang="en-US" sz="2400" dirty="0">
              <a:solidFill>
                <a:srgbClr val="FEFFFF"/>
              </a:solidFill>
            </a:endParaRPr>
          </a:p>
        </p:txBody>
      </p:sp>
    </p:spTree>
    <p:extLst>
      <p:ext uri="{BB962C8B-B14F-4D97-AF65-F5344CB8AC3E}">
        <p14:creationId xmlns:p14="http://schemas.microsoft.com/office/powerpoint/2010/main" val="1132017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0B0F75-81F6-3043-BFB7-6F61AA076214}"/>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Does it matter which college </a:t>
            </a:r>
            <a:br>
              <a:rPr lang="en-US" dirty="0">
                <a:solidFill>
                  <a:srgbClr val="FFFFFF"/>
                </a:solidFill>
              </a:rPr>
            </a:br>
            <a:r>
              <a:rPr lang="en-US" dirty="0">
                <a:solidFill>
                  <a:srgbClr val="FFFFFF"/>
                </a:solidFill>
              </a:rPr>
              <a:t>I choose?</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E302519-8F8F-D046-90B1-EC3D29DF4A8B}"/>
              </a:ext>
            </a:extLst>
          </p:cNvPr>
          <p:cNvSpPr>
            <a:spLocks noGrp="1"/>
          </p:cNvSpPr>
          <p:nvPr>
            <p:ph idx="1"/>
          </p:nvPr>
        </p:nvSpPr>
        <p:spPr>
          <a:xfrm>
            <a:off x="5221862" y="1719618"/>
            <a:ext cx="5948831" cy="4334629"/>
          </a:xfrm>
        </p:spPr>
        <p:txBody>
          <a:bodyPr anchor="ctr">
            <a:normAutofit/>
          </a:bodyPr>
          <a:lstStyle/>
          <a:p>
            <a:r>
              <a:rPr lang="en-US" dirty="0">
                <a:solidFill>
                  <a:srgbClr val="FEFFFF"/>
                </a:solidFill>
              </a:rPr>
              <a:t>31 colleges offer English</a:t>
            </a:r>
          </a:p>
          <a:p>
            <a:r>
              <a:rPr lang="en-US" dirty="0">
                <a:solidFill>
                  <a:srgbClr val="FEFFFF"/>
                </a:solidFill>
              </a:rPr>
              <a:t>All teach the same syllabus</a:t>
            </a:r>
          </a:p>
          <a:p>
            <a:r>
              <a:rPr lang="en-US" dirty="0">
                <a:solidFill>
                  <a:srgbClr val="FEFFFF"/>
                </a:solidFill>
              </a:rPr>
              <a:t>Open application</a:t>
            </a:r>
          </a:p>
          <a:p>
            <a:r>
              <a:rPr lang="en-US" dirty="0">
                <a:solidFill>
                  <a:srgbClr val="FEFFFF"/>
                </a:solidFill>
              </a:rPr>
              <a:t>Redistribution and reallocation</a:t>
            </a:r>
          </a:p>
          <a:p>
            <a:endParaRPr lang="en-US" sz="2400" dirty="0">
              <a:solidFill>
                <a:srgbClr val="FEFFFF"/>
              </a:solidFill>
            </a:endParaRPr>
          </a:p>
        </p:txBody>
      </p:sp>
    </p:spTree>
    <p:extLst>
      <p:ext uri="{BB962C8B-B14F-4D97-AF65-F5344CB8AC3E}">
        <p14:creationId xmlns:p14="http://schemas.microsoft.com/office/powerpoint/2010/main" val="3825060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263731-9AA9-BB4A-94FE-3441D67C15C0}"/>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Personal Statement</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F29B6754-BB18-7145-A4C6-FC807786B3CD}"/>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Your reasons for wanting to study English, or English with another subject </a:t>
            </a:r>
          </a:p>
          <a:p>
            <a:r>
              <a:rPr lang="en-US" sz="2400" dirty="0">
                <a:solidFill>
                  <a:srgbClr val="FEFFFF"/>
                </a:solidFill>
              </a:rPr>
              <a:t>Current studies</a:t>
            </a:r>
          </a:p>
          <a:p>
            <a:r>
              <a:rPr lang="en-US" sz="2400" dirty="0">
                <a:solidFill>
                  <a:srgbClr val="FEFFFF"/>
                </a:solidFill>
              </a:rPr>
              <a:t>Independent reading and critical engagement</a:t>
            </a:r>
          </a:p>
          <a:p>
            <a:pPr lvl="1"/>
            <a:r>
              <a:rPr lang="en-US" sz="2000" b="1" i="1" dirty="0">
                <a:solidFill>
                  <a:srgbClr val="FEFFFF"/>
                </a:solidFill>
              </a:rPr>
              <a:t>Beyond the curriculum</a:t>
            </a:r>
          </a:p>
          <a:p>
            <a:r>
              <a:rPr lang="en-US" sz="2400" dirty="0">
                <a:solidFill>
                  <a:srgbClr val="FEFFFF"/>
                </a:solidFill>
              </a:rPr>
              <a:t>At least 80% on academic aspects</a:t>
            </a:r>
          </a:p>
          <a:p>
            <a:r>
              <a:rPr lang="en-US" sz="2400" dirty="0">
                <a:solidFill>
                  <a:srgbClr val="FEFFFF"/>
                </a:solidFill>
              </a:rPr>
              <a:t>Shows us your potential</a:t>
            </a:r>
          </a:p>
        </p:txBody>
      </p:sp>
    </p:spTree>
    <p:extLst>
      <p:ext uri="{BB962C8B-B14F-4D97-AF65-F5344CB8AC3E}">
        <p14:creationId xmlns:p14="http://schemas.microsoft.com/office/powerpoint/2010/main" val="3362667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E275D6-014F-CF46-9465-2041D161A25F}"/>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4000" dirty="0">
                <a:solidFill>
                  <a:srgbClr val="FFFFFF"/>
                </a:solidFill>
              </a:rPr>
              <a:t>Beyond the </a:t>
            </a:r>
            <a:r>
              <a:rPr lang="en-US" sz="4000" kern="1200" dirty="0">
                <a:solidFill>
                  <a:srgbClr val="FFFFFF"/>
                </a:solidFill>
                <a:latin typeface="+mj-lt"/>
                <a:ea typeface="+mj-ea"/>
                <a:cs typeface="+mj-cs"/>
              </a:rPr>
              <a:t>curriculum </a:t>
            </a:r>
          </a:p>
        </p:txBody>
      </p:sp>
      <p:pic>
        <p:nvPicPr>
          <p:cNvPr id="1042" name="Picture 18" descr="Great Writers Inspire | The Oxford Centre for Life-Writing">
            <a:extLst>
              <a:ext uri="{FF2B5EF4-FFF2-40B4-BE49-F238E27FC236}">
                <a16:creationId xmlns:a16="http://schemas.microsoft.com/office/drawing/2014/main" id="{5D3E4F11-7B47-064A-A9A7-5CF424F3DD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661" y="2386855"/>
            <a:ext cx="3793472" cy="29968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uck inside? Get free e-books at Project Gutenberg - VAntage Point">
            <a:extLst>
              <a:ext uri="{FF2B5EF4-FFF2-40B4-BE49-F238E27FC236}">
                <a16:creationId xmlns:a16="http://schemas.microsoft.com/office/drawing/2014/main" id="{4FA9692B-DEEE-534B-A521-D8281C3A3E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60125" y="242541"/>
            <a:ext cx="4028272" cy="20396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n Minute Book Club logo">
            <a:extLst>
              <a:ext uri="{FF2B5EF4-FFF2-40B4-BE49-F238E27FC236}">
                <a16:creationId xmlns:a16="http://schemas.microsoft.com/office/drawing/2014/main" id="{F2EFA8D9-53B0-E94F-A478-8A9B8D777F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58855" y="2331743"/>
            <a:ext cx="3165805" cy="201380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000 years of British literary history now freely available online from th  - Family Tree">
            <a:extLst>
              <a:ext uri="{FF2B5EF4-FFF2-40B4-BE49-F238E27FC236}">
                <a16:creationId xmlns:a16="http://schemas.microsoft.com/office/drawing/2014/main" id="{D75F39AA-248B-5D4E-936D-BFA8D844FB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02389" y="129129"/>
            <a:ext cx="3620782" cy="2389716"/>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Straight Connector 90">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AutoShape 14" descr="Great Writers Inspire at Home series – writers make worlds">
            <a:extLst>
              <a:ext uri="{FF2B5EF4-FFF2-40B4-BE49-F238E27FC236}">
                <a16:creationId xmlns:a16="http://schemas.microsoft.com/office/drawing/2014/main" id="{4ED48854-DBF0-D043-BCF7-72121BC807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2" descr="Queen's University joins The Conversation Canada | Queen's Gazette |  Queen's University">
            <a:extLst>
              <a:ext uri="{FF2B5EF4-FFF2-40B4-BE49-F238E27FC236}">
                <a16:creationId xmlns:a16="http://schemas.microsoft.com/office/drawing/2014/main" id="{D0873879-56A6-3B4C-9E1F-02B128574F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9310" y="2460637"/>
            <a:ext cx="3021106" cy="201407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ave independent bookshops worked out how to survive in the age of Amazon?">
            <a:extLst>
              <a:ext uri="{FF2B5EF4-FFF2-40B4-BE49-F238E27FC236}">
                <a16:creationId xmlns:a16="http://schemas.microsoft.com/office/drawing/2014/main" id="{609C309A-6127-D14A-98F7-F4A7F86C67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712" y="144226"/>
            <a:ext cx="3581400" cy="22733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Oxplore | University of Oxford">
            <a:extLst>
              <a:ext uri="{FF2B5EF4-FFF2-40B4-BE49-F238E27FC236}">
                <a16:creationId xmlns:a16="http://schemas.microsoft.com/office/drawing/2014/main" id="{5F4C362D-D87B-404B-A82A-62B073D85F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294" y="5290780"/>
            <a:ext cx="4014205" cy="137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447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B1E363-E9FB-5C4E-8B2B-AA0717F583C2}"/>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Written work</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3FAFF3C4-446F-ED47-A105-C31E867CB144}"/>
              </a:ext>
            </a:extLst>
          </p:cNvPr>
          <p:cNvSpPr>
            <a:spLocks noGrp="1"/>
          </p:cNvSpPr>
          <p:nvPr>
            <p:ph idx="1"/>
          </p:nvPr>
        </p:nvSpPr>
        <p:spPr>
          <a:xfrm>
            <a:off x="5255165" y="1701406"/>
            <a:ext cx="5948831" cy="4553438"/>
          </a:xfrm>
        </p:spPr>
        <p:txBody>
          <a:bodyPr anchor="ctr">
            <a:normAutofit/>
          </a:bodyPr>
          <a:lstStyle/>
          <a:p>
            <a:r>
              <a:rPr lang="en-US" sz="1900" dirty="0">
                <a:solidFill>
                  <a:srgbClr val="FEFFFF"/>
                </a:solidFill>
              </a:rPr>
              <a:t>Shows us how you think and write</a:t>
            </a:r>
          </a:p>
          <a:p>
            <a:r>
              <a:rPr lang="en-US" sz="1900" dirty="0">
                <a:solidFill>
                  <a:srgbClr val="FEFFFF"/>
                </a:solidFill>
              </a:rPr>
              <a:t>Shows us your potential</a:t>
            </a:r>
          </a:p>
          <a:p>
            <a:r>
              <a:rPr lang="en-US" sz="1900" dirty="0">
                <a:solidFill>
                  <a:srgbClr val="FEFFFF"/>
                </a:solidFill>
              </a:rPr>
              <a:t>Work that shows you at your best</a:t>
            </a:r>
          </a:p>
          <a:p>
            <a:r>
              <a:rPr lang="en-GB" sz="1900" dirty="0">
                <a:solidFill>
                  <a:schemeClr val="bg1"/>
                </a:solidFill>
              </a:rPr>
              <a:t>You read carefully and critically </a:t>
            </a:r>
          </a:p>
          <a:p>
            <a:r>
              <a:rPr lang="en-GB" sz="1900" dirty="0">
                <a:solidFill>
                  <a:schemeClr val="bg1"/>
                </a:solidFill>
              </a:rPr>
              <a:t>You </a:t>
            </a:r>
            <a:r>
              <a:rPr lang="en-GB" sz="1900" i="1" dirty="0">
                <a:solidFill>
                  <a:schemeClr val="bg1"/>
                </a:solidFill>
              </a:rPr>
              <a:t>analyse </a:t>
            </a:r>
            <a:r>
              <a:rPr lang="en-GB" sz="1900" dirty="0">
                <a:solidFill>
                  <a:schemeClr val="bg1"/>
                </a:solidFill>
              </a:rPr>
              <a:t>rather than </a:t>
            </a:r>
            <a:r>
              <a:rPr lang="en-GB" sz="1900" i="1" dirty="0">
                <a:solidFill>
                  <a:schemeClr val="bg1"/>
                </a:solidFill>
              </a:rPr>
              <a:t>describe</a:t>
            </a:r>
          </a:p>
          <a:p>
            <a:r>
              <a:rPr lang="en-GB" sz="1900" dirty="0">
                <a:solidFill>
                  <a:schemeClr val="bg1"/>
                </a:solidFill>
              </a:rPr>
              <a:t>You pay attention to what makes texts literary</a:t>
            </a:r>
          </a:p>
          <a:p>
            <a:r>
              <a:rPr lang="en-GB" sz="1900" dirty="0">
                <a:solidFill>
                  <a:schemeClr val="bg1"/>
                </a:solidFill>
              </a:rPr>
              <a:t>You’re sensitive to the creative use of language</a:t>
            </a:r>
          </a:p>
          <a:p>
            <a:r>
              <a:rPr lang="en-GB" sz="1900" dirty="0">
                <a:solidFill>
                  <a:schemeClr val="bg1"/>
                </a:solidFill>
              </a:rPr>
              <a:t>You express yourself coherently, fluently, and relevantly</a:t>
            </a:r>
          </a:p>
          <a:p>
            <a:r>
              <a:rPr lang="en-GB" sz="1900" dirty="0">
                <a:solidFill>
                  <a:schemeClr val="bg1"/>
                </a:solidFill>
              </a:rPr>
              <a:t>You craft a logical progression of ideas</a:t>
            </a:r>
          </a:p>
          <a:p>
            <a:r>
              <a:rPr lang="en-GB" sz="1900" dirty="0">
                <a:solidFill>
                  <a:schemeClr val="bg1"/>
                </a:solidFill>
              </a:rPr>
              <a:t>You’re precise, and use evidence to explain and support your ideas</a:t>
            </a:r>
          </a:p>
          <a:p>
            <a:r>
              <a:rPr lang="en-GB" sz="1900" dirty="0">
                <a:solidFill>
                  <a:schemeClr val="bg1"/>
                </a:solidFill>
              </a:rPr>
              <a:t>You think independently</a:t>
            </a:r>
          </a:p>
          <a:p>
            <a:endParaRPr lang="en-US" sz="2400" dirty="0">
              <a:solidFill>
                <a:srgbClr val="FEFFFF"/>
              </a:solidFill>
            </a:endParaRPr>
          </a:p>
        </p:txBody>
      </p:sp>
    </p:spTree>
    <p:extLst>
      <p:ext uri="{BB962C8B-B14F-4D97-AF65-F5344CB8AC3E}">
        <p14:creationId xmlns:p14="http://schemas.microsoft.com/office/powerpoint/2010/main" val="1175938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333D050-AA9B-9445-8BA5-4ADC285B1373}"/>
              </a:ext>
            </a:extLst>
          </p:cNvPr>
          <p:cNvSpPr>
            <a:spLocks noGrp="1"/>
          </p:cNvSpPr>
          <p:nvPr>
            <p:ph type="title"/>
          </p:nvPr>
        </p:nvSpPr>
        <p:spPr>
          <a:xfrm>
            <a:off x="934872" y="982272"/>
            <a:ext cx="3388419" cy="4560970"/>
          </a:xfrm>
        </p:spPr>
        <p:txBody>
          <a:bodyPr>
            <a:normAutofit/>
          </a:bodyPr>
          <a:lstStyle/>
          <a:p>
            <a:pPr algn="ctr"/>
            <a:r>
              <a:rPr lang="en-US" sz="4000" dirty="0">
                <a:solidFill>
                  <a:srgbClr val="FFFFFF"/>
                </a:solidFill>
              </a:rPr>
              <a:t>ELAT</a:t>
            </a:r>
            <a:br>
              <a:rPr lang="en-US" sz="3200" dirty="0">
                <a:solidFill>
                  <a:srgbClr val="FFFFFF"/>
                </a:solidFill>
              </a:rPr>
            </a:br>
            <a:r>
              <a:rPr lang="en-US" sz="3200" dirty="0">
                <a:solidFill>
                  <a:srgbClr val="FFFFFF"/>
                </a:solidFill>
              </a:rPr>
              <a:t>English Literature Admissions Test</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E6916E2B-51C4-2D46-B94B-29C61BB8CD7E}"/>
              </a:ext>
            </a:extLst>
          </p:cNvPr>
          <p:cNvSpPr>
            <a:spLocks noGrp="1"/>
          </p:cNvSpPr>
          <p:nvPr>
            <p:ph idx="1"/>
          </p:nvPr>
        </p:nvSpPr>
        <p:spPr>
          <a:xfrm>
            <a:off x="5221862" y="1719618"/>
            <a:ext cx="5948831" cy="4334629"/>
          </a:xfrm>
        </p:spPr>
        <p:txBody>
          <a:bodyPr anchor="ctr">
            <a:normAutofit fontScale="77500" lnSpcReduction="20000"/>
          </a:bodyPr>
          <a:lstStyle/>
          <a:p>
            <a:endParaRPr lang="en-GB" sz="2400" dirty="0">
              <a:solidFill>
                <a:srgbClr val="FEFFFF"/>
              </a:solidFill>
            </a:endParaRPr>
          </a:p>
          <a:p>
            <a:endParaRPr lang="en-GB" sz="2400" dirty="0">
              <a:solidFill>
                <a:srgbClr val="FEFFFF"/>
              </a:solidFill>
            </a:endParaRPr>
          </a:p>
          <a:p>
            <a:r>
              <a:rPr lang="en-GB" sz="2400" dirty="0">
                <a:solidFill>
                  <a:srgbClr val="FEFFFF"/>
                </a:solidFill>
              </a:rPr>
              <a:t>Tests close reading and shows us your potential</a:t>
            </a:r>
          </a:p>
          <a:p>
            <a:r>
              <a:rPr lang="en-GB" sz="2400" dirty="0">
                <a:solidFill>
                  <a:srgbClr val="FEFFFF"/>
                </a:solidFill>
              </a:rPr>
              <a:t>How you put together a response to unfamiliar literary material</a:t>
            </a:r>
          </a:p>
          <a:p>
            <a:r>
              <a:rPr lang="en-GB" sz="2400" dirty="0">
                <a:solidFill>
                  <a:srgbClr val="FEFFFF"/>
                </a:solidFill>
              </a:rPr>
              <a:t>90-minute test comparing two unseen passages from a choice of six, linked by a common theme</a:t>
            </a:r>
          </a:p>
          <a:p>
            <a:r>
              <a:rPr lang="en-GB" sz="2400" dirty="0">
                <a:solidFill>
                  <a:srgbClr val="FEFFFF"/>
                </a:solidFill>
              </a:rPr>
              <a:t>Preparation? </a:t>
            </a:r>
          </a:p>
          <a:p>
            <a:r>
              <a:rPr lang="en-GB" sz="2400" dirty="0">
                <a:solidFill>
                  <a:srgbClr val="FEFFFF"/>
                </a:solidFill>
              </a:rPr>
              <a:t>Registration</a:t>
            </a:r>
          </a:p>
          <a:p>
            <a:r>
              <a:rPr lang="en-GB" sz="2400" dirty="0">
                <a:solidFill>
                  <a:srgbClr val="FEFFFF"/>
                </a:solidFill>
              </a:rPr>
              <a:t>History and English: a separate test (HAT)</a:t>
            </a:r>
          </a:p>
          <a:p>
            <a:r>
              <a:rPr lang="en-GB" sz="2400" dirty="0">
                <a:solidFill>
                  <a:srgbClr val="FEFFFF"/>
                </a:solidFill>
              </a:rPr>
              <a:t>EML and CE: language tests as well</a:t>
            </a:r>
          </a:p>
          <a:p>
            <a:pPr marL="0" indent="0">
              <a:buNone/>
            </a:pPr>
            <a:endParaRPr lang="en-GB" sz="2400" dirty="0">
              <a:solidFill>
                <a:schemeClr val="bg1"/>
              </a:solidFill>
              <a:hlinkClick r:id="rId2">
                <a:extLst>
                  <a:ext uri="{A12FA001-AC4F-418D-AE19-62706E023703}">
                    <ahyp:hlinkClr xmlns:ahyp="http://schemas.microsoft.com/office/drawing/2018/hyperlinkcolor" val="tx"/>
                  </a:ext>
                </a:extLst>
              </a:hlinkClick>
            </a:endParaRPr>
          </a:p>
          <a:p>
            <a:pPr marL="0" indent="0">
              <a:buNone/>
            </a:pPr>
            <a:r>
              <a:rPr lang="en-GB" sz="2400" dirty="0">
                <a:solidFill>
                  <a:schemeClr val="bg1"/>
                </a:solidFill>
                <a:hlinkClick r:id="rId2">
                  <a:extLst>
                    <a:ext uri="{A12FA001-AC4F-418D-AE19-62706E023703}">
                      <ahyp:hlinkClr xmlns:ahyp="http://schemas.microsoft.com/office/drawing/2018/hyperlinkcolor" val="tx"/>
                    </a:ext>
                  </a:extLst>
                </a:hlinkClick>
              </a:rPr>
              <a:t>https://www.admissionstesting.org/for-test-takers/elat/about-elat/</a:t>
            </a:r>
            <a:endParaRPr lang="en-GB" sz="2400" dirty="0">
              <a:solidFill>
                <a:schemeClr val="bg1"/>
              </a:solidFill>
            </a:endParaRPr>
          </a:p>
          <a:p>
            <a:endParaRPr lang="en-GB" sz="2400" dirty="0">
              <a:solidFill>
                <a:srgbClr val="FEFFFF"/>
              </a:solidFill>
            </a:endParaRPr>
          </a:p>
          <a:p>
            <a:pPr marL="0" indent="0">
              <a:buNone/>
            </a:pPr>
            <a:endParaRPr lang="en-US" sz="2400" dirty="0">
              <a:solidFill>
                <a:srgbClr val="FEFFFF"/>
              </a:solidFill>
            </a:endParaRPr>
          </a:p>
        </p:txBody>
      </p:sp>
    </p:spTree>
    <p:extLst>
      <p:ext uri="{BB962C8B-B14F-4D97-AF65-F5344CB8AC3E}">
        <p14:creationId xmlns:p14="http://schemas.microsoft.com/office/powerpoint/2010/main" val="268958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7A48B8-8A24-C448-8D5A-A01A67D7D3EF}"/>
              </a:ext>
            </a:extLst>
          </p:cNvPr>
          <p:cNvSpPr>
            <a:spLocks noGrp="1"/>
          </p:cNvSpPr>
          <p:nvPr>
            <p:ph type="title"/>
          </p:nvPr>
        </p:nvSpPr>
        <p:spPr>
          <a:xfrm>
            <a:off x="934872" y="982272"/>
            <a:ext cx="3388419" cy="4560970"/>
          </a:xfrm>
        </p:spPr>
        <p:txBody>
          <a:bodyPr>
            <a:normAutofit/>
          </a:bodyPr>
          <a:lstStyle/>
          <a:p>
            <a:r>
              <a:rPr lang="en-US" dirty="0">
                <a:solidFill>
                  <a:schemeClr val="bg1"/>
                </a:solidFill>
              </a:rPr>
              <a:t>Shortlisting</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D1CC57CE-5BD9-7747-A600-3947045D27B0}"/>
              </a:ext>
            </a:extLst>
          </p:cNvPr>
          <p:cNvSpPr>
            <a:spLocks noGrp="1"/>
          </p:cNvSpPr>
          <p:nvPr>
            <p:ph idx="1"/>
          </p:nvPr>
        </p:nvSpPr>
        <p:spPr>
          <a:xfrm>
            <a:off x="5221862" y="1719618"/>
            <a:ext cx="5948831" cy="4334629"/>
          </a:xfrm>
        </p:spPr>
        <p:txBody>
          <a:bodyPr anchor="ctr">
            <a:normAutofit/>
          </a:bodyPr>
          <a:lstStyle/>
          <a:p>
            <a:r>
              <a:rPr lang="en-US" dirty="0">
                <a:solidFill>
                  <a:srgbClr val="FEFFFF"/>
                </a:solidFill>
              </a:rPr>
              <a:t>What information do we use?</a:t>
            </a:r>
          </a:p>
          <a:p>
            <a:r>
              <a:rPr lang="en-US" dirty="0">
                <a:solidFill>
                  <a:srgbClr val="FEFFFF"/>
                </a:solidFill>
              </a:rPr>
              <a:t>How many do we shortlist?</a:t>
            </a:r>
          </a:p>
          <a:p>
            <a:r>
              <a:rPr lang="en-US" dirty="0">
                <a:solidFill>
                  <a:srgbClr val="FEFFFF"/>
                </a:solidFill>
              </a:rPr>
              <a:t>Allocation to Colleges</a:t>
            </a:r>
          </a:p>
        </p:txBody>
      </p:sp>
    </p:spTree>
    <p:extLst>
      <p:ext uri="{BB962C8B-B14F-4D97-AF65-F5344CB8AC3E}">
        <p14:creationId xmlns:p14="http://schemas.microsoft.com/office/powerpoint/2010/main" val="164991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30" name="Picture 6" descr="Image result for tutorials at oxford">
            <a:extLst>
              <a:ext uri="{FF2B5EF4-FFF2-40B4-BE49-F238E27FC236}">
                <a16:creationId xmlns:a16="http://schemas.microsoft.com/office/drawing/2014/main" id="{7AEA58BE-A4C2-7142-B653-9FA2D81D85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69" r="-2" b="3773"/>
          <a:stretch/>
        </p:blipFill>
        <p:spPr bwMode="auto">
          <a:xfrm>
            <a:off x="198739" y="171717"/>
            <a:ext cx="5804105" cy="31674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working from home">
            <a:extLst>
              <a:ext uri="{FF2B5EF4-FFF2-40B4-BE49-F238E27FC236}">
                <a16:creationId xmlns:a16="http://schemas.microsoft.com/office/drawing/2014/main" id="{FD2053D2-8669-454D-A2E5-0D83D2FA4D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78" r="2" b="1972"/>
          <a:stretch/>
        </p:blipFill>
        <p:spPr bwMode="auto">
          <a:xfrm>
            <a:off x="6195373" y="171717"/>
            <a:ext cx="5797883" cy="31674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eaching remotely">
            <a:extLst>
              <a:ext uri="{FF2B5EF4-FFF2-40B4-BE49-F238E27FC236}">
                <a16:creationId xmlns:a16="http://schemas.microsoft.com/office/drawing/2014/main" id="{275A9EAA-28D5-9A43-9769-98FFE1EE69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244" r="-2" b="13742"/>
          <a:stretch/>
        </p:blipFill>
        <p:spPr bwMode="auto">
          <a:xfrm>
            <a:off x="198739" y="3510858"/>
            <a:ext cx="5804105" cy="27899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xford english faculty">
            <a:extLst>
              <a:ext uri="{FF2B5EF4-FFF2-40B4-BE49-F238E27FC236}">
                <a16:creationId xmlns:a16="http://schemas.microsoft.com/office/drawing/2014/main" id="{470DA791-18C7-7242-884C-3C3397B460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704" r="-1" b="6984"/>
          <a:stretch/>
        </p:blipFill>
        <p:spPr bwMode="auto">
          <a:xfrm>
            <a:off x="6195372" y="3510858"/>
            <a:ext cx="5797883" cy="278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442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510A1B-5AAA-5F49-BB45-86437018ED61}"/>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Interviews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0E44660B-A217-D741-833C-C13FE2BB0E4B}"/>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Why do we do interviews? </a:t>
            </a:r>
          </a:p>
          <a:p>
            <a:r>
              <a:rPr lang="en-US" sz="2400" dirty="0">
                <a:solidFill>
                  <a:srgbClr val="FEFFFF"/>
                </a:solidFill>
              </a:rPr>
              <a:t>Format: usually two interviews, with two tutors interviewing</a:t>
            </a:r>
          </a:p>
          <a:p>
            <a:r>
              <a:rPr lang="en-US" sz="2400" dirty="0">
                <a:solidFill>
                  <a:srgbClr val="FEFFFF"/>
                </a:solidFill>
              </a:rPr>
              <a:t>May have an interview at a second College</a:t>
            </a:r>
          </a:p>
          <a:p>
            <a:r>
              <a:rPr lang="en-US" sz="2400" dirty="0">
                <a:solidFill>
                  <a:srgbClr val="FEFFFF"/>
                </a:solidFill>
              </a:rPr>
              <a:t>Shows us your potential</a:t>
            </a:r>
          </a:p>
          <a:p>
            <a:r>
              <a:rPr lang="en-US" sz="2400" dirty="0">
                <a:solidFill>
                  <a:srgbClr val="FEFFFF"/>
                </a:solidFill>
              </a:rPr>
              <a:t>Preparation? </a:t>
            </a:r>
          </a:p>
        </p:txBody>
      </p:sp>
    </p:spTree>
    <p:extLst>
      <p:ext uri="{BB962C8B-B14F-4D97-AF65-F5344CB8AC3E}">
        <p14:creationId xmlns:p14="http://schemas.microsoft.com/office/powerpoint/2010/main" val="4151932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510A1B-5AAA-5F49-BB45-86437018ED61}"/>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Interviews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0E44660B-A217-D741-833C-C13FE2BB0E4B}"/>
              </a:ext>
            </a:extLst>
          </p:cNvPr>
          <p:cNvSpPr>
            <a:spLocks noGrp="1"/>
          </p:cNvSpPr>
          <p:nvPr>
            <p:ph idx="1"/>
          </p:nvPr>
        </p:nvSpPr>
        <p:spPr>
          <a:xfrm>
            <a:off x="5221862" y="1719618"/>
            <a:ext cx="5948831" cy="4334629"/>
          </a:xfrm>
        </p:spPr>
        <p:txBody>
          <a:bodyPr anchor="ctr">
            <a:normAutofit/>
          </a:bodyPr>
          <a:lstStyle/>
          <a:p>
            <a:r>
              <a:rPr lang="en-GB" sz="2000" dirty="0">
                <a:solidFill>
                  <a:schemeClr val="bg1"/>
                </a:solidFill>
              </a:rPr>
              <a:t>Evidence of independent reading</a:t>
            </a:r>
          </a:p>
          <a:p>
            <a:r>
              <a:rPr lang="en-GB" sz="2000" dirty="0">
                <a:solidFill>
                  <a:schemeClr val="bg1"/>
                </a:solidFill>
              </a:rPr>
              <a:t>Capacity to exchange and build on ideas</a:t>
            </a:r>
          </a:p>
          <a:p>
            <a:r>
              <a:rPr lang="en-GB" sz="2000" dirty="0">
                <a:solidFill>
                  <a:schemeClr val="bg1"/>
                </a:solidFill>
              </a:rPr>
              <a:t>Clarity of thought and expression</a:t>
            </a:r>
          </a:p>
          <a:p>
            <a:r>
              <a:rPr lang="en-GB" sz="2000" dirty="0">
                <a:solidFill>
                  <a:schemeClr val="bg1"/>
                </a:solidFill>
              </a:rPr>
              <a:t>Analytical ability</a:t>
            </a:r>
          </a:p>
          <a:p>
            <a:r>
              <a:rPr lang="en-GB" sz="2000" dirty="0">
                <a:solidFill>
                  <a:schemeClr val="bg1"/>
                </a:solidFill>
              </a:rPr>
              <a:t>Flexibility of thought</a:t>
            </a:r>
          </a:p>
          <a:p>
            <a:r>
              <a:rPr lang="en-GB" sz="2000" dirty="0">
                <a:solidFill>
                  <a:schemeClr val="bg1"/>
                </a:solidFill>
              </a:rPr>
              <a:t>Evidence of independent thinking about literature</a:t>
            </a:r>
          </a:p>
          <a:p>
            <a:r>
              <a:rPr lang="en-GB" sz="2000" dirty="0">
                <a:solidFill>
                  <a:schemeClr val="bg1"/>
                </a:solidFill>
              </a:rPr>
              <a:t>Readiness and commitment to read widely with discrimination</a:t>
            </a:r>
          </a:p>
        </p:txBody>
      </p:sp>
    </p:spTree>
    <p:extLst>
      <p:ext uri="{BB962C8B-B14F-4D97-AF65-F5344CB8AC3E}">
        <p14:creationId xmlns:p14="http://schemas.microsoft.com/office/powerpoint/2010/main" val="421349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7F54494-8746-2A49-8B7E-43EF6723A321}"/>
              </a:ext>
            </a:extLst>
          </p:cNvPr>
          <p:cNvSpPr>
            <a:spLocks noGrp="1"/>
          </p:cNvSpPr>
          <p:nvPr>
            <p:ph type="title"/>
          </p:nvPr>
        </p:nvSpPr>
        <p:spPr>
          <a:xfrm>
            <a:off x="934872" y="982272"/>
            <a:ext cx="3388419" cy="4560970"/>
          </a:xfrm>
        </p:spPr>
        <p:txBody>
          <a:bodyPr>
            <a:normAutofit/>
          </a:bodyPr>
          <a:lstStyle/>
          <a:p>
            <a:r>
              <a:rPr lang="en-US" dirty="0">
                <a:solidFill>
                  <a:srgbClr val="FFFFFF"/>
                </a:solidFill>
              </a:rPr>
              <a:t>Decision making</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6EF10C24-7910-B345-9E75-5934933C47F7}"/>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Holistic assessment of all aspects of your application</a:t>
            </a:r>
          </a:p>
          <a:p>
            <a:r>
              <a:rPr lang="en-US" sz="2400" dirty="0">
                <a:solidFill>
                  <a:srgbClr val="FEFFFF"/>
                </a:solidFill>
              </a:rPr>
              <a:t>How successful is an applicant likely to be?</a:t>
            </a:r>
          </a:p>
          <a:p>
            <a:r>
              <a:rPr lang="en-US" sz="2400" dirty="0">
                <a:solidFill>
                  <a:srgbClr val="FEFFFF"/>
                </a:solidFill>
              </a:rPr>
              <a:t>Open Offers</a:t>
            </a:r>
          </a:p>
          <a:p>
            <a:r>
              <a:rPr lang="en-US" sz="2400" dirty="0">
                <a:solidFill>
                  <a:srgbClr val="FEFFFF"/>
                </a:solidFill>
              </a:rPr>
              <a:t>Opportunity Oxford</a:t>
            </a:r>
          </a:p>
          <a:p>
            <a:pPr marL="0" indent="0">
              <a:buNone/>
            </a:pPr>
            <a:r>
              <a:rPr lang="en-US" sz="2400" dirty="0">
                <a:solidFill>
                  <a:schemeClr val="bg1"/>
                </a:solidFill>
                <a:hlinkClick r:id="rId2">
                  <a:extLst>
                    <a:ext uri="{A12FA001-AC4F-418D-AE19-62706E023703}">
                      <ahyp:hlinkClr xmlns:ahyp="http://schemas.microsoft.com/office/drawing/2018/hyperlinkcolor" val="tx"/>
                    </a:ext>
                  </a:extLst>
                </a:hlinkClick>
              </a:rPr>
              <a:t>https://www.ox.ac.uk/admissions/undergraduate/increasing-access/opportunity-oxford</a:t>
            </a:r>
            <a:endParaRPr lang="en-US" sz="2400" dirty="0">
              <a:solidFill>
                <a:schemeClr val="bg1"/>
              </a:solidFill>
            </a:endParaRPr>
          </a:p>
        </p:txBody>
      </p:sp>
    </p:spTree>
    <p:extLst>
      <p:ext uri="{BB962C8B-B14F-4D97-AF65-F5344CB8AC3E}">
        <p14:creationId xmlns:p14="http://schemas.microsoft.com/office/powerpoint/2010/main" val="91107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8">
            <a:extLst>
              <a:ext uri="{FF2B5EF4-FFF2-40B4-BE49-F238E27FC236}">
                <a16:creationId xmlns:a16="http://schemas.microsoft.com/office/drawing/2014/main" id="{4501C884-4539-A640-ADEF-904CF20495E9}"/>
              </a:ext>
            </a:extLst>
          </p:cNvPr>
          <p:cNvGrpSpPr>
            <a:grpSpLocks/>
          </p:cNvGrpSpPr>
          <p:nvPr/>
        </p:nvGrpSpPr>
        <p:grpSpPr bwMode="auto">
          <a:xfrm>
            <a:off x="1524000" y="6092826"/>
            <a:ext cx="9144000" cy="765175"/>
            <a:chOff x="0" y="6093296"/>
            <a:chExt cx="9144000" cy="764704"/>
          </a:xfrm>
        </p:grpSpPr>
        <p:sp>
          <p:nvSpPr>
            <p:cNvPr id="37892" name="Rectangle 9">
              <a:extLst>
                <a:ext uri="{FF2B5EF4-FFF2-40B4-BE49-F238E27FC236}">
                  <a16:creationId xmlns:a16="http://schemas.microsoft.com/office/drawing/2014/main" id="{9ACB7BD2-204B-2F4B-A57E-A97745FA1637}"/>
                </a:ext>
              </a:extLst>
            </p:cNvPr>
            <p:cNvSpPr>
              <a:spLocks noChangeArrowheads="1"/>
            </p:cNvSpPr>
            <p:nvPr/>
          </p:nvSpPr>
          <p:spPr bwMode="auto">
            <a:xfrm>
              <a:off x="0" y="6093296"/>
              <a:ext cx="9144000" cy="764704"/>
            </a:xfrm>
            <a:prstGeom prst="rect">
              <a:avLst/>
            </a:prstGeom>
            <a:solidFill>
              <a:srgbClr val="002147"/>
            </a:solidFill>
            <a:ln w="9525" algn="ctr">
              <a:solidFill>
                <a:schemeClr val="tx1"/>
              </a:solidFill>
              <a:round/>
              <a:headEnd/>
              <a:tailEnd/>
            </a:ln>
          </p:spPr>
          <p:txBody>
            <a:bodyPr/>
            <a:lstStyle>
              <a:lvl1pPr>
                <a:lnSpc>
                  <a:spcPts val="2400"/>
                </a:lnSpc>
                <a:buClr>
                  <a:srgbClr val="002147"/>
                </a:buClr>
                <a:buSzPct val="80000"/>
                <a:buFont typeface="Wingdings" pitchFamily="2" charset="2"/>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lnSpc>
                  <a:spcPct val="100000"/>
                </a:lnSpc>
                <a:buClrTx/>
                <a:buSzTx/>
                <a:buFontTx/>
                <a:buNone/>
              </a:pPr>
              <a:r>
                <a:rPr lang="en-US" altLang="en-US" sz="3600">
                  <a:solidFill>
                    <a:schemeClr val="bg1"/>
                  </a:solidFill>
                </a:rPr>
                <a:t>            www.ox.ac.uk/outcomes</a:t>
              </a:r>
            </a:p>
          </p:txBody>
        </p:sp>
        <p:pic>
          <p:nvPicPr>
            <p:cNvPr id="37893" name="Picture 2" descr="G:\Student Recruitment\Photographs\LOGO for web\brand marks for web\ox_brand1_rev_rect.gif">
              <a:extLst>
                <a:ext uri="{FF2B5EF4-FFF2-40B4-BE49-F238E27FC236}">
                  <a16:creationId xmlns:a16="http://schemas.microsoft.com/office/drawing/2014/main" id="{70DAF75C-296A-F04B-BAD6-287269B62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165304"/>
              <a:ext cx="2016224" cy="62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 name="Diagram 3">
            <a:extLst>
              <a:ext uri="{FF2B5EF4-FFF2-40B4-BE49-F238E27FC236}">
                <a16:creationId xmlns:a16="http://schemas.microsoft.com/office/drawing/2014/main" id="{4FDD7021-268F-914C-923D-B8DB749015AA}"/>
              </a:ext>
            </a:extLst>
          </p:cNvPr>
          <p:cNvGraphicFramePr/>
          <p:nvPr/>
        </p:nvGraphicFramePr>
        <p:xfrm>
          <a:off x="1991544" y="548680"/>
          <a:ext cx="8280920"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3057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6087-BC30-0F4D-9363-9E297A25FC29}"/>
              </a:ext>
            </a:extLst>
          </p:cNvPr>
          <p:cNvSpPr>
            <a:spLocks noGrp="1"/>
          </p:cNvSpPr>
          <p:nvPr>
            <p:ph type="title"/>
          </p:nvPr>
        </p:nvSpPr>
        <p:spPr>
          <a:xfrm>
            <a:off x="3565281" y="1688102"/>
            <a:ext cx="3957715" cy="3132470"/>
          </a:xfrm>
        </p:spPr>
        <p:txBody>
          <a:bodyPr/>
          <a:lstStyle/>
          <a:p>
            <a:pPr algn="ctr"/>
            <a:r>
              <a:rPr lang="en-US" b="1" dirty="0">
                <a:solidFill>
                  <a:schemeClr val="accent1">
                    <a:lumMod val="75000"/>
                  </a:schemeClr>
                </a:solidFill>
              </a:rPr>
              <a:t>Thank you</a:t>
            </a:r>
          </a:p>
        </p:txBody>
      </p:sp>
      <p:pic>
        <p:nvPicPr>
          <p:cNvPr id="4" name="Picture 13" descr="\\CON-USERSVR03\Home$\admn3109\Desktop\tutorial photo.png">
            <a:extLst>
              <a:ext uri="{FF2B5EF4-FFF2-40B4-BE49-F238E27FC236}">
                <a16:creationId xmlns:a16="http://schemas.microsoft.com/office/drawing/2014/main" id="{637338B7-3643-BE40-A878-83540BAA0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76" y="2504719"/>
            <a:ext cx="3161203" cy="300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tudents and tutor in a tutorial for English course">
            <a:extLst>
              <a:ext uri="{FF2B5EF4-FFF2-40B4-BE49-F238E27FC236}">
                <a16:creationId xmlns:a16="http://schemas.microsoft.com/office/drawing/2014/main" id="{6E63EE75-96DA-1643-95C8-0D4FCB67F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473370" y="2504719"/>
            <a:ext cx="3325510" cy="2216395"/>
          </a:xfrm>
          <a:prstGeom prst="rect">
            <a:avLst/>
          </a:prstGeom>
        </p:spPr>
      </p:pic>
      <p:pic>
        <p:nvPicPr>
          <p:cNvPr id="6" name="Content Placeholder 3" descr="517_ph_student5.jpg">
            <a:extLst>
              <a:ext uri="{FF2B5EF4-FFF2-40B4-BE49-F238E27FC236}">
                <a16:creationId xmlns:a16="http://schemas.microsoft.com/office/drawing/2014/main" id="{FB2BA6FD-4A03-D84D-8108-B870C4146876}"/>
              </a:ext>
            </a:extLst>
          </p:cNvPr>
          <p:cNvPicPr>
            <a:picLocks noChangeAspect="1"/>
          </p:cNvPicPr>
          <p:nvPr/>
        </p:nvPicPr>
        <p:blipFill>
          <a:blip r:embed="rId5" cstate="print"/>
          <a:stretch>
            <a:fillRect/>
          </a:stretch>
        </p:blipFill>
        <p:spPr>
          <a:xfrm>
            <a:off x="8665784" y="551189"/>
            <a:ext cx="2975040" cy="2084288"/>
          </a:xfrm>
          <a:prstGeom prst="rect">
            <a:avLst/>
          </a:prstGeom>
          <a:ln>
            <a:noFill/>
          </a:ln>
          <a:effectLst>
            <a:softEdge rad="112500"/>
          </a:effectLst>
        </p:spPr>
      </p:pic>
      <p:pic>
        <p:nvPicPr>
          <p:cNvPr id="7" name="Picture 2" descr="https://scontent-lhr3-1.xx.fbcdn.net/hphotos-xfa1/v/t1.0-9/10407928_10152632448894125_257919516036566880_n.jpg?oh=7e685fc5161c7c22d3671b6792126381&amp;oe=565EC8B8">
            <a:extLst>
              <a:ext uri="{FF2B5EF4-FFF2-40B4-BE49-F238E27FC236}">
                <a16:creationId xmlns:a16="http://schemas.microsoft.com/office/drawing/2014/main" id="{EE297AB0-1408-2C48-8F3A-CFE5AF7190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5281" y="3873196"/>
            <a:ext cx="4143005" cy="262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G:\Student Recruitment\Branding\Square blue logo.png">
            <a:extLst>
              <a:ext uri="{FF2B5EF4-FFF2-40B4-BE49-F238E27FC236}">
                <a16:creationId xmlns:a16="http://schemas.microsoft.com/office/drawing/2014/main" id="{C8484B27-1027-2846-A698-2DAE18672C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9868" y="4504769"/>
            <a:ext cx="2482132" cy="235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CEE9752-36A5-5247-AA3E-840D6712AA5A}"/>
              </a:ext>
            </a:extLst>
          </p:cNvPr>
          <p:cNvPicPr>
            <a:picLocks noChangeAspect="1"/>
          </p:cNvPicPr>
          <p:nvPr/>
        </p:nvPicPr>
        <p:blipFill>
          <a:blip r:embed="rId8"/>
          <a:stretch>
            <a:fillRect/>
          </a:stretch>
        </p:blipFill>
        <p:spPr>
          <a:xfrm>
            <a:off x="0" y="0"/>
            <a:ext cx="8509000" cy="2387600"/>
          </a:xfrm>
          <a:prstGeom prst="rect">
            <a:avLst/>
          </a:prstGeom>
        </p:spPr>
      </p:pic>
    </p:spTree>
    <p:extLst>
      <p:ext uri="{BB962C8B-B14F-4D97-AF65-F5344CB8AC3E}">
        <p14:creationId xmlns:p14="http://schemas.microsoft.com/office/powerpoint/2010/main" val="62087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61BB14-8074-B34F-8548-8F25F1B9F52A}"/>
              </a:ext>
            </a:extLst>
          </p:cNvPr>
          <p:cNvSpPr>
            <a:spLocks noGrp="1"/>
          </p:cNvSpPr>
          <p:nvPr>
            <p:ph type="title"/>
          </p:nvPr>
        </p:nvSpPr>
        <p:spPr>
          <a:xfrm>
            <a:off x="934872" y="982272"/>
            <a:ext cx="3388419" cy="4560970"/>
          </a:xfrm>
        </p:spPr>
        <p:txBody>
          <a:bodyPr>
            <a:normAutofit/>
          </a:bodyPr>
          <a:lstStyle/>
          <a:p>
            <a:r>
              <a:rPr lang="en-US" sz="4800" dirty="0">
                <a:solidFill>
                  <a:srgbClr val="FFFFFF"/>
                </a:solidFill>
              </a:rPr>
              <a:t>Information</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8F17E604-565E-0649-8ECC-2D5001639143}"/>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English Faculty Undergraduate Admissions</a:t>
            </a:r>
          </a:p>
          <a:p>
            <a:pPr marL="0" indent="0">
              <a:buNone/>
            </a:pPr>
            <a:r>
              <a:rPr lang="en-US" sz="2400" dirty="0">
                <a:solidFill>
                  <a:schemeClr val="bg1"/>
                </a:solidFill>
                <a:hlinkClick r:id="rId2">
                  <a:extLst>
                    <a:ext uri="{A12FA001-AC4F-418D-AE19-62706E023703}">
                      <ahyp:hlinkClr xmlns:ahyp="http://schemas.microsoft.com/office/drawing/2018/hyperlinkcolor" val="tx"/>
                    </a:ext>
                  </a:extLst>
                </a:hlinkClick>
              </a:rPr>
              <a:t>https://www.english.ox.ac.uk/prospective-undergraduates/admissions.html</a:t>
            </a:r>
            <a:endParaRPr lang="en-US" sz="2400" dirty="0">
              <a:solidFill>
                <a:schemeClr val="bg1"/>
              </a:solidFill>
            </a:endParaRPr>
          </a:p>
          <a:p>
            <a:r>
              <a:rPr lang="en-US" sz="2400" dirty="0">
                <a:solidFill>
                  <a:srgbClr val="FEFFFF"/>
                </a:solidFill>
              </a:rPr>
              <a:t>University of Oxford Undergraduate Admissions and Outreach</a:t>
            </a:r>
          </a:p>
          <a:p>
            <a:pPr marL="0" indent="0">
              <a:buNone/>
            </a:pPr>
            <a:r>
              <a:rPr lang="en-US" sz="2400" dirty="0">
                <a:solidFill>
                  <a:schemeClr val="bg1"/>
                </a:solidFill>
                <a:hlinkClick r:id="rId3">
                  <a:extLst>
                    <a:ext uri="{A12FA001-AC4F-418D-AE19-62706E023703}">
                      <ahyp:hlinkClr xmlns:ahyp="http://schemas.microsoft.com/office/drawing/2018/hyperlinkcolor" val="tx"/>
                    </a:ext>
                  </a:extLst>
                </a:hlinkClick>
              </a:rPr>
              <a:t>https://www.ox.ac.uk/admissions/undergraduate</a:t>
            </a:r>
            <a:endParaRPr lang="en-US" sz="2400" dirty="0">
              <a:solidFill>
                <a:schemeClr val="bg1"/>
              </a:solidFill>
            </a:endParaRPr>
          </a:p>
        </p:txBody>
      </p:sp>
    </p:spTree>
    <p:extLst>
      <p:ext uri="{BB962C8B-B14F-4D97-AF65-F5344CB8AC3E}">
        <p14:creationId xmlns:p14="http://schemas.microsoft.com/office/powerpoint/2010/main" val="54357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GB" sz="4000" b="1" dirty="0">
                <a:solidFill>
                  <a:srgbClr val="FFFFFF"/>
                </a:solidFill>
              </a:rPr>
              <a:t>Why apply for English?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sz="quarter" idx="1"/>
          </p:nvPr>
        </p:nvSpPr>
        <p:spPr>
          <a:xfrm>
            <a:off x="5221862" y="1719618"/>
            <a:ext cx="5948831" cy="4334629"/>
          </a:xfrm>
        </p:spPr>
        <p:txBody>
          <a:bodyPr anchor="ctr">
            <a:normAutofit/>
          </a:bodyPr>
          <a:lstStyle/>
          <a:p>
            <a:r>
              <a:rPr lang="en-GB" sz="2400" dirty="0">
                <a:solidFill>
                  <a:srgbClr val="FEFFFF"/>
                </a:solidFill>
              </a:rPr>
              <a:t>Do you have an irresistible enthusiasm for reading literature?</a:t>
            </a:r>
          </a:p>
          <a:p>
            <a:r>
              <a:rPr lang="en-GB" sz="2400" dirty="0">
                <a:solidFill>
                  <a:srgbClr val="FEFFFF"/>
                </a:solidFill>
              </a:rPr>
              <a:t>Do you enjoy thinking, talking and writing about literary texts?</a:t>
            </a:r>
          </a:p>
          <a:p>
            <a:r>
              <a:rPr lang="en-GB" sz="2400" dirty="0">
                <a:solidFill>
                  <a:srgbClr val="FEFFFF"/>
                </a:solidFill>
              </a:rPr>
              <a:t>Do you enjoy independent learning? </a:t>
            </a:r>
          </a:p>
          <a:p>
            <a:r>
              <a:rPr lang="en-GB" sz="2400" dirty="0">
                <a:solidFill>
                  <a:srgbClr val="FEFFFF"/>
                </a:solidFill>
              </a:rPr>
              <a:t>Do you enjoy thinking critically and analytically? </a:t>
            </a:r>
          </a:p>
          <a:p>
            <a:r>
              <a:rPr lang="en-GB" sz="2400" dirty="0">
                <a:solidFill>
                  <a:srgbClr val="FEFFFF"/>
                </a:solidFill>
              </a:rPr>
              <a:t>Do you want to study at the world-leading university for English? </a:t>
            </a:r>
            <a:endParaRPr lang="en-GB" dirty="0">
              <a:solidFill>
                <a:srgbClr val="FEFFFF"/>
              </a:solidFill>
            </a:endParaRPr>
          </a:p>
        </p:txBody>
      </p:sp>
    </p:spTree>
    <p:extLst>
      <p:ext uri="{BB962C8B-B14F-4D97-AF65-F5344CB8AC3E}">
        <p14:creationId xmlns:p14="http://schemas.microsoft.com/office/powerpoint/2010/main" val="278819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GB" sz="4000" b="1" dirty="0">
                <a:solidFill>
                  <a:srgbClr val="FFFFFF"/>
                </a:solidFill>
              </a:rPr>
              <a:t>What degrees do we offer?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sz="quarter" idx="1"/>
          </p:nvPr>
        </p:nvSpPr>
        <p:spPr>
          <a:xfrm>
            <a:off x="5221862" y="1719618"/>
            <a:ext cx="5948831" cy="4334629"/>
          </a:xfrm>
        </p:spPr>
        <p:txBody>
          <a:bodyPr anchor="ctr">
            <a:normAutofit lnSpcReduction="10000"/>
          </a:bodyPr>
          <a:lstStyle/>
          <a:p>
            <a:r>
              <a:rPr lang="en-GB" sz="2400" b="1" dirty="0">
                <a:solidFill>
                  <a:srgbClr val="FEFFFF"/>
                </a:solidFill>
              </a:rPr>
              <a:t>English Language and Literature</a:t>
            </a:r>
          </a:p>
          <a:p>
            <a:pPr lvl="1"/>
            <a:r>
              <a:rPr lang="en-GB" dirty="0">
                <a:solidFill>
                  <a:srgbClr val="FEFFFF"/>
                </a:solidFill>
              </a:rPr>
              <a:t>3 years</a:t>
            </a:r>
          </a:p>
          <a:p>
            <a:pPr lvl="1"/>
            <a:r>
              <a:rPr lang="en-GB" dirty="0">
                <a:solidFill>
                  <a:srgbClr val="FEFFFF"/>
                </a:solidFill>
              </a:rPr>
              <a:t>Year 1: Anglo-Saxon, Victorian, and Modern Literature, theories of language and literature</a:t>
            </a:r>
          </a:p>
          <a:p>
            <a:pPr lvl="1"/>
            <a:r>
              <a:rPr lang="en-GB" dirty="0">
                <a:solidFill>
                  <a:srgbClr val="FEFFFF"/>
                </a:solidFill>
              </a:rPr>
              <a:t>Year 2: Covers 1350-1760 in 3 separate modules or ‘papers’ </a:t>
            </a:r>
          </a:p>
          <a:p>
            <a:pPr lvl="1"/>
            <a:r>
              <a:rPr lang="en-GB" dirty="0">
                <a:solidFill>
                  <a:srgbClr val="FEFFFF"/>
                </a:solidFill>
              </a:rPr>
              <a:t>Year 3: Students develop their own research studying Shakespeare, an option course, and a dissertation.</a:t>
            </a:r>
          </a:p>
          <a:p>
            <a:pPr lvl="1"/>
            <a:r>
              <a:rPr lang="en-GB" dirty="0">
                <a:solidFill>
                  <a:srgbClr val="FEFFFF"/>
                </a:solidFill>
              </a:rPr>
              <a:t>Course 2: earlier literature (to 1550) and history of English</a:t>
            </a:r>
          </a:p>
          <a:p>
            <a:pPr lvl="1"/>
            <a:r>
              <a:rPr lang="en-GB" dirty="0">
                <a:solidFill>
                  <a:srgbClr val="FEFFFF"/>
                </a:solidFill>
              </a:rPr>
              <a:t>Exams at the end of Years 1 and 3</a:t>
            </a:r>
          </a:p>
        </p:txBody>
      </p:sp>
    </p:spTree>
    <p:extLst>
      <p:ext uri="{BB962C8B-B14F-4D97-AF65-F5344CB8AC3E}">
        <p14:creationId xmlns:p14="http://schemas.microsoft.com/office/powerpoint/2010/main" val="267772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GB" sz="4000" b="1">
                <a:solidFill>
                  <a:srgbClr val="FFFFFF"/>
                </a:solidFill>
              </a:rPr>
              <a:t>Joint degrees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sz="quarter" idx="1"/>
          </p:nvPr>
        </p:nvSpPr>
        <p:spPr>
          <a:xfrm>
            <a:off x="5221862" y="1719618"/>
            <a:ext cx="5948831" cy="4334629"/>
          </a:xfrm>
        </p:spPr>
        <p:txBody>
          <a:bodyPr anchor="ctr">
            <a:normAutofit/>
          </a:bodyPr>
          <a:lstStyle/>
          <a:p>
            <a:r>
              <a:rPr lang="en-GB" sz="2400" b="1" dirty="0">
                <a:solidFill>
                  <a:srgbClr val="FEFFFF"/>
                </a:solidFill>
              </a:rPr>
              <a:t>History and English  </a:t>
            </a:r>
          </a:p>
          <a:p>
            <a:pPr lvl="1"/>
            <a:r>
              <a:rPr lang="en-GB" dirty="0">
                <a:solidFill>
                  <a:srgbClr val="FEFFFF"/>
                </a:solidFill>
              </a:rPr>
              <a:t>3 years</a:t>
            </a:r>
          </a:p>
          <a:p>
            <a:pPr lvl="1"/>
            <a:r>
              <a:rPr lang="en-GB" dirty="0">
                <a:solidFill>
                  <a:srgbClr val="FEFFFF"/>
                </a:solidFill>
              </a:rPr>
              <a:t>Study of language, texts, and culture, and the interactions of history and literature</a:t>
            </a:r>
          </a:p>
          <a:p>
            <a:pPr lvl="1"/>
            <a:r>
              <a:rPr lang="en-GB" dirty="0">
                <a:solidFill>
                  <a:srgbClr val="FEFFFF"/>
                </a:solidFill>
              </a:rPr>
              <a:t>Study of historical documents as ‘texts’, and using  poetry, drama, and fiction as historically grounded ways of interpreting culture. </a:t>
            </a:r>
          </a:p>
          <a:p>
            <a:pPr lvl="1"/>
            <a:r>
              <a:rPr lang="en-GB" dirty="0">
                <a:solidFill>
                  <a:srgbClr val="FEFFFF"/>
                </a:solidFill>
              </a:rPr>
              <a:t>Several ‘bridge’ papers bringing together both parts of the degree</a:t>
            </a:r>
          </a:p>
          <a:p>
            <a:pPr lvl="1"/>
            <a:endParaRPr lang="en-GB" sz="1300" dirty="0">
              <a:solidFill>
                <a:srgbClr val="FEFFFF"/>
              </a:solidFill>
            </a:endParaRPr>
          </a:p>
        </p:txBody>
      </p:sp>
    </p:spTree>
    <p:extLst>
      <p:ext uri="{BB962C8B-B14F-4D97-AF65-F5344CB8AC3E}">
        <p14:creationId xmlns:p14="http://schemas.microsoft.com/office/powerpoint/2010/main" val="52089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GB" b="1" dirty="0">
                <a:solidFill>
                  <a:srgbClr val="FFFFFF"/>
                </a:solidFill>
              </a:rPr>
              <a:t>Joint degrees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sz="quarter" idx="1"/>
          </p:nvPr>
        </p:nvSpPr>
        <p:spPr>
          <a:xfrm>
            <a:off x="5221862" y="1719618"/>
            <a:ext cx="5948831" cy="4334629"/>
          </a:xfrm>
        </p:spPr>
        <p:txBody>
          <a:bodyPr anchor="ctr">
            <a:normAutofit/>
          </a:bodyPr>
          <a:lstStyle/>
          <a:p>
            <a:r>
              <a:rPr lang="en-GB" sz="1800" b="1" dirty="0">
                <a:solidFill>
                  <a:srgbClr val="FEFFFF"/>
                </a:solidFill>
              </a:rPr>
              <a:t>English and Modern Languages</a:t>
            </a:r>
          </a:p>
          <a:p>
            <a:pPr lvl="1"/>
            <a:r>
              <a:rPr lang="en-GB" sz="1800" dirty="0">
                <a:solidFill>
                  <a:srgbClr val="FEFFFF"/>
                </a:solidFill>
              </a:rPr>
              <a:t>4 years</a:t>
            </a:r>
          </a:p>
          <a:p>
            <a:pPr lvl="1"/>
            <a:r>
              <a:rPr lang="en-GB" sz="1800" dirty="0">
                <a:solidFill>
                  <a:srgbClr val="FEFFFF"/>
                </a:solidFill>
              </a:rPr>
              <a:t>Study of English literature alongside another literature, language, and culture. </a:t>
            </a:r>
          </a:p>
          <a:p>
            <a:pPr lvl="1"/>
            <a:r>
              <a:rPr lang="en-GB" sz="1800" dirty="0">
                <a:solidFill>
                  <a:srgbClr val="FEFFFF"/>
                </a:solidFill>
              </a:rPr>
              <a:t>Students choose from the range of courses available in each subject, and have opportunities to allow them to cross-fertilize. </a:t>
            </a:r>
          </a:p>
          <a:p>
            <a:r>
              <a:rPr lang="en-GB" sz="1800" b="1" dirty="0">
                <a:solidFill>
                  <a:srgbClr val="FEFFFF"/>
                </a:solidFill>
              </a:rPr>
              <a:t>Classics and English  </a:t>
            </a:r>
          </a:p>
          <a:p>
            <a:pPr lvl="1"/>
            <a:r>
              <a:rPr lang="en-GB" sz="1800" dirty="0">
                <a:solidFill>
                  <a:srgbClr val="FEFFFF"/>
                </a:solidFill>
              </a:rPr>
              <a:t>3 or 4 years, depending on whether Latin or Greek has been studied to A-level.</a:t>
            </a:r>
          </a:p>
          <a:p>
            <a:pPr lvl="1"/>
            <a:r>
              <a:rPr lang="en-GB" sz="1800" dirty="0">
                <a:solidFill>
                  <a:srgbClr val="FEFFFF"/>
                </a:solidFill>
              </a:rPr>
              <a:t>Study of at least one ancient language. </a:t>
            </a:r>
          </a:p>
          <a:p>
            <a:pPr lvl="1"/>
            <a:r>
              <a:rPr lang="en-GB" sz="1800" dirty="0">
                <a:solidFill>
                  <a:srgbClr val="FEFFFF"/>
                </a:solidFill>
              </a:rPr>
              <a:t>Integrated course, with ‘bridge papers’ (</a:t>
            </a:r>
            <a:r>
              <a:rPr lang="en-GB" sz="1800" dirty="0" err="1">
                <a:solidFill>
                  <a:srgbClr val="FEFFFF"/>
                </a:solidFill>
              </a:rPr>
              <a:t>eg</a:t>
            </a:r>
            <a:r>
              <a:rPr lang="en-GB" sz="1800" dirty="0">
                <a:solidFill>
                  <a:srgbClr val="FEFFFF"/>
                </a:solidFill>
              </a:rPr>
              <a:t> Tragedy, Epic, Comedy, and Poetic Reception) in which both parts of the degree come together.</a:t>
            </a:r>
          </a:p>
          <a:p>
            <a:pPr lvl="1"/>
            <a:endParaRPr lang="en-GB" sz="1300" dirty="0">
              <a:solidFill>
                <a:srgbClr val="FEFFFF"/>
              </a:solidFill>
            </a:endParaRPr>
          </a:p>
        </p:txBody>
      </p:sp>
    </p:spTree>
    <p:extLst>
      <p:ext uri="{BB962C8B-B14F-4D97-AF65-F5344CB8AC3E}">
        <p14:creationId xmlns:p14="http://schemas.microsoft.com/office/powerpoint/2010/main" val="5246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8">
            <a:extLst>
              <a:ext uri="{FF2B5EF4-FFF2-40B4-BE49-F238E27FC236}">
                <a16:creationId xmlns:a16="http://schemas.microsoft.com/office/drawing/2014/main" id="{3B2EC6DB-66B5-104B-9F6F-7546BEDAE28B}"/>
              </a:ext>
            </a:extLst>
          </p:cNvPr>
          <p:cNvGrpSpPr>
            <a:grpSpLocks/>
          </p:cNvGrpSpPr>
          <p:nvPr/>
        </p:nvGrpSpPr>
        <p:grpSpPr bwMode="auto">
          <a:xfrm>
            <a:off x="1524000" y="6092826"/>
            <a:ext cx="9144000" cy="765175"/>
            <a:chOff x="0" y="6093296"/>
            <a:chExt cx="9144000" cy="764704"/>
          </a:xfrm>
        </p:grpSpPr>
        <p:sp>
          <p:nvSpPr>
            <p:cNvPr id="27668" name="Rectangle 9">
              <a:extLst>
                <a:ext uri="{FF2B5EF4-FFF2-40B4-BE49-F238E27FC236}">
                  <a16:creationId xmlns:a16="http://schemas.microsoft.com/office/drawing/2014/main" id="{E2DBA43B-DF3F-514C-999E-045E6B603349}"/>
                </a:ext>
              </a:extLst>
            </p:cNvPr>
            <p:cNvSpPr>
              <a:spLocks noChangeArrowheads="1"/>
            </p:cNvSpPr>
            <p:nvPr/>
          </p:nvSpPr>
          <p:spPr bwMode="auto">
            <a:xfrm>
              <a:off x="0" y="6093296"/>
              <a:ext cx="9144000" cy="764704"/>
            </a:xfrm>
            <a:prstGeom prst="rect">
              <a:avLst/>
            </a:prstGeom>
            <a:solidFill>
              <a:srgbClr val="002147"/>
            </a:solidFill>
            <a:ln w="9525" algn="ctr">
              <a:solidFill>
                <a:schemeClr val="tx1"/>
              </a:solidFill>
              <a:round/>
              <a:headEnd/>
              <a:tailEnd/>
            </a:ln>
          </p:spPr>
          <p:txBody>
            <a:bodyPr/>
            <a:lstStyle>
              <a:lvl1pPr>
                <a:lnSpc>
                  <a:spcPts val="2400"/>
                </a:lnSpc>
                <a:buClr>
                  <a:srgbClr val="002147"/>
                </a:buClr>
                <a:buSzPct val="80000"/>
                <a:buFont typeface="Wingdings" pitchFamily="2" charset="2"/>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2147"/>
                </a:buClr>
                <a:buSzPct val="80000"/>
                <a:buFont typeface="Wingdings" pitchFamily="2" charset="2"/>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lnSpc>
                  <a:spcPct val="100000"/>
                </a:lnSpc>
                <a:buClrTx/>
                <a:buSzTx/>
                <a:buFontTx/>
                <a:buNone/>
              </a:pPr>
              <a:r>
                <a:rPr lang="en-US" altLang="en-US" sz="1800">
                  <a:solidFill>
                    <a:schemeClr val="bg1"/>
                  </a:solidFill>
                </a:rPr>
                <a:t>                              </a:t>
              </a:r>
              <a:r>
                <a:rPr lang="en-US" altLang="en-US" sz="1700">
                  <a:solidFill>
                    <a:schemeClr val="bg1"/>
                  </a:solidFill>
                </a:rPr>
                <a:t>www.ox.ac.uk/admissions/undergraduate/why-oxford/was-right-for-me</a:t>
              </a:r>
            </a:p>
          </p:txBody>
        </p:sp>
        <p:pic>
          <p:nvPicPr>
            <p:cNvPr id="27669" name="Picture 2" descr="G:\Student Recruitment\Photographs\LOGO for web\brand marks for web\ox_brand1_rev_rect.gif">
              <a:extLst>
                <a:ext uri="{FF2B5EF4-FFF2-40B4-BE49-F238E27FC236}">
                  <a16:creationId xmlns:a16="http://schemas.microsoft.com/office/drawing/2014/main" id="{8EFA371E-9E30-FF45-BE12-9B67FDBFB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1" y="6093296"/>
              <a:ext cx="2016224" cy="62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extBox 1">
            <a:extLst>
              <a:ext uri="{FF2B5EF4-FFF2-40B4-BE49-F238E27FC236}">
                <a16:creationId xmlns:a16="http://schemas.microsoft.com/office/drawing/2014/main" id="{C13791C4-8D09-2F4F-A120-6A8B58280ECE}"/>
              </a:ext>
            </a:extLst>
          </p:cNvPr>
          <p:cNvSpPr txBox="1">
            <a:spLocks noChangeArrowheads="1"/>
          </p:cNvSpPr>
          <p:nvPr/>
        </p:nvSpPr>
        <p:spPr bwMode="auto">
          <a:xfrm>
            <a:off x="2016125" y="476251"/>
            <a:ext cx="1703388" cy="11080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Academic ability and potential </a:t>
            </a:r>
          </a:p>
        </p:txBody>
      </p:sp>
      <p:sp>
        <p:nvSpPr>
          <p:cNvPr id="18436" name="TextBox 2">
            <a:extLst>
              <a:ext uri="{FF2B5EF4-FFF2-40B4-BE49-F238E27FC236}">
                <a16:creationId xmlns:a16="http://schemas.microsoft.com/office/drawing/2014/main" id="{1E3B5A90-9167-5D4E-99D4-33BF6EBDC609}"/>
              </a:ext>
            </a:extLst>
          </p:cNvPr>
          <p:cNvSpPr txBox="1">
            <a:spLocks noChangeArrowheads="1"/>
          </p:cNvSpPr>
          <p:nvPr/>
        </p:nvSpPr>
        <p:spPr bwMode="auto">
          <a:xfrm>
            <a:off x="2016126" y="3805239"/>
            <a:ext cx="2638425" cy="76993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Suitability for chosen course</a:t>
            </a:r>
          </a:p>
        </p:txBody>
      </p:sp>
      <p:sp>
        <p:nvSpPr>
          <p:cNvPr id="18437" name="TextBox 3">
            <a:extLst>
              <a:ext uri="{FF2B5EF4-FFF2-40B4-BE49-F238E27FC236}">
                <a16:creationId xmlns:a16="http://schemas.microsoft.com/office/drawing/2014/main" id="{DB641C53-13C9-7049-A84A-597C0D622375}"/>
              </a:ext>
            </a:extLst>
          </p:cNvPr>
          <p:cNvSpPr txBox="1">
            <a:spLocks noChangeArrowheads="1"/>
          </p:cNvSpPr>
          <p:nvPr/>
        </p:nvSpPr>
        <p:spPr bwMode="auto">
          <a:xfrm>
            <a:off x="4165601" y="474664"/>
            <a:ext cx="2651125" cy="769937"/>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Subject requirements</a:t>
            </a:r>
          </a:p>
        </p:txBody>
      </p:sp>
      <p:sp>
        <p:nvSpPr>
          <p:cNvPr id="18438" name="TextBox 4">
            <a:extLst>
              <a:ext uri="{FF2B5EF4-FFF2-40B4-BE49-F238E27FC236}">
                <a16:creationId xmlns:a16="http://schemas.microsoft.com/office/drawing/2014/main" id="{E8A991EC-3BDA-9C48-81DE-49D5A58D3585}"/>
              </a:ext>
            </a:extLst>
          </p:cNvPr>
          <p:cNvSpPr txBox="1">
            <a:spLocks noChangeArrowheads="1"/>
          </p:cNvSpPr>
          <p:nvPr/>
        </p:nvSpPr>
        <p:spPr bwMode="auto">
          <a:xfrm>
            <a:off x="5138739" y="2111376"/>
            <a:ext cx="1957387" cy="11080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Genuine subject interest </a:t>
            </a:r>
          </a:p>
        </p:txBody>
      </p:sp>
      <p:sp>
        <p:nvSpPr>
          <p:cNvPr id="18439" name="TextBox 6">
            <a:extLst>
              <a:ext uri="{FF2B5EF4-FFF2-40B4-BE49-F238E27FC236}">
                <a16:creationId xmlns:a16="http://schemas.microsoft.com/office/drawing/2014/main" id="{B976CC67-F150-3546-B410-AAB619B5963A}"/>
              </a:ext>
            </a:extLst>
          </p:cNvPr>
          <p:cNvSpPr txBox="1">
            <a:spLocks noChangeArrowheads="1"/>
          </p:cNvSpPr>
          <p:nvPr/>
        </p:nvSpPr>
        <p:spPr bwMode="auto">
          <a:xfrm>
            <a:off x="2489200" y="2293939"/>
            <a:ext cx="2165350" cy="922337"/>
          </a:xfrm>
          <a:prstGeom prst="rect">
            <a:avLst/>
          </a:prstGeom>
          <a:solidFill>
            <a:srgbClr val="0021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5400" b="1" dirty="0">
                <a:solidFill>
                  <a:schemeClr val="bg1"/>
                </a:solidFill>
                <a:latin typeface="+mn-lt"/>
              </a:rPr>
              <a:t>YES</a:t>
            </a:r>
            <a:endParaRPr lang="en-GB" altLang="en-US" sz="5400" dirty="0">
              <a:solidFill>
                <a:schemeClr val="bg1"/>
              </a:solidFill>
              <a:latin typeface="+mn-lt"/>
            </a:endParaRPr>
          </a:p>
        </p:txBody>
      </p:sp>
      <p:sp>
        <p:nvSpPr>
          <p:cNvPr id="18440" name="TextBox 7">
            <a:extLst>
              <a:ext uri="{FF2B5EF4-FFF2-40B4-BE49-F238E27FC236}">
                <a16:creationId xmlns:a16="http://schemas.microsoft.com/office/drawing/2014/main" id="{287185B2-AC0B-894A-B4D1-886BE552B3ED}"/>
              </a:ext>
            </a:extLst>
          </p:cNvPr>
          <p:cNvSpPr txBox="1">
            <a:spLocks noChangeArrowheads="1"/>
          </p:cNvSpPr>
          <p:nvPr/>
        </p:nvSpPr>
        <p:spPr bwMode="auto">
          <a:xfrm>
            <a:off x="8642350" y="3557589"/>
            <a:ext cx="1531938" cy="1108075"/>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Particular school types</a:t>
            </a:r>
          </a:p>
        </p:txBody>
      </p:sp>
      <p:sp>
        <p:nvSpPr>
          <p:cNvPr id="18441" name="TextBox 8">
            <a:extLst>
              <a:ext uri="{FF2B5EF4-FFF2-40B4-BE49-F238E27FC236}">
                <a16:creationId xmlns:a16="http://schemas.microsoft.com/office/drawing/2014/main" id="{92A13344-DEB2-E847-84F9-8934BCAA1B49}"/>
              </a:ext>
            </a:extLst>
          </p:cNvPr>
          <p:cNvSpPr txBox="1">
            <a:spLocks noChangeArrowheads="1"/>
          </p:cNvSpPr>
          <p:nvPr/>
        </p:nvSpPr>
        <p:spPr bwMode="auto">
          <a:xfrm>
            <a:off x="5143500" y="3621089"/>
            <a:ext cx="2490788" cy="769441"/>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Irrelevant extra-curricular activities</a:t>
            </a:r>
          </a:p>
        </p:txBody>
      </p:sp>
      <p:sp>
        <p:nvSpPr>
          <p:cNvPr id="18442" name="TextBox 9">
            <a:extLst>
              <a:ext uri="{FF2B5EF4-FFF2-40B4-BE49-F238E27FC236}">
                <a16:creationId xmlns:a16="http://schemas.microsoft.com/office/drawing/2014/main" id="{CB1A92E6-51DF-4745-840C-4B7B3DECEBD9}"/>
              </a:ext>
            </a:extLst>
          </p:cNvPr>
          <p:cNvSpPr txBox="1">
            <a:spLocks noChangeArrowheads="1"/>
          </p:cNvSpPr>
          <p:nvPr/>
        </p:nvSpPr>
        <p:spPr bwMode="auto">
          <a:xfrm>
            <a:off x="7635876" y="487364"/>
            <a:ext cx="2538413" cy="769937"/>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2200" b="1" dirty="0">
                <a:solidFill>
                  <a:schemeClr val="bg1"/>
                </a:solidFill>
                <a:latin typeface="+mn-lt"/>
              </a:rPr>
              <a:t>Particular backgrounds</a:t>
            </a:r>
          </a:p>
        </p:txBody>
      </p:sp>
      <p:sp>
        <p:nvSpPr>
          <p:cNvPr id="18443" name="TextBox 10">
            <a:extLst>
              <a:ext uri="{FF2B5EF4-FFF2-40B4-BE49-F238E27FC236}">
                <a16:creationId xmlns:a16="http://schemas.microsoft.com/office/drawing/2014/main" id="{3429A810-E650-9445-84F9-6E619331F3ED}"/>
              </a:ext>
            </a:extLst>
          </p:cNvPr>
          <p:cNvSpPr txBox="1">
            <a:spLocks noChangeArrowheads="1"/>
          </p:cNvSpPr>
          <p:nvPr/>
        </p:nvSpPr>
        <p:spPr bwMode="auto">
          <a:xfrm>
            <a:off x="8037514" y="2111375"/>
            <a:ext cx="1647825" cy="922338"/>
          </a:xfrm>
          <a:prstGeom prst="rect">
            <a:avLst/>
          </a:prstGeom>
          <a:solidFill>
            <a:srgbClr val="0021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r>
              <a:rPr lang="en-GB" altLang="en-US" sz="5400" b="1" dirty="0">
                <a:solidFill>
                  <a:schemeClr val="bg1"/>
                </a:solidFill>
                <a:latin typeface="+mn-lt"/>
              </a:rPr>
              <a:t>NO</a:t>
            </a:r>
          </a:p>
        </p:txBody>
      </p:sp>
      <p:sp>
        <p:nvSpPr>
          <p:cNvPr id="18444" name="Right Arrow 13">
            <a:extLst>
              <a:ext uri="{FF2B5EF4-FFF2-40B4-BE49-F238E27FC236}">
                <a16:creationId xmlns:a16="http://schemas.microsoft.com/office/drawing/2014/main" id="{528E1C05-03FF-A04C-9990-D4E4AF227DC3}"/>
              </a:ext>
            </a:extLst>
          </p:cNvPr>
          <p:cNvSpPr>
            <a:spLocks noChangeArrowheads="1"/>
          </p:cNvSpPr>
          <p:nvPr/>
        </p:nvSpPr>
        <p:spPr bwMode="auto">
          <a:xfrm>
            <a:off x="4605338" y="2444750"/>
            <a:ext cx="538162" cy="484188"/>
          </a:xfrm>
          <a:prstGeom prst="rightArrow">
            <a:avLst>
              <a:gd name="adj1" fmla="val 50000"/>
              <a:gd name="adj2" fmla="val 50024"/>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445" name="Up Arrow 14">
            <a:extLst>
              <a:ext uri="{FF2B5EF4-FFF2-40B4-BE49-F238E27FC236}">
                <a16:creationId xmlns:a16="http://schemas.microsoft.com/office/drawing/2014/main" id="{C6525B6E-D686-4F43-A78D-6F3CE38D5388}"/>
              </a:ext>
            </a:extLst>
          </p:cNvPr>
          <p:cNvSpPr>
            <a:spLocks noChangeArrowheads="1"/>
          </p:cNvSpPr>
          <p:nvPr/>
        </p:nvSpPr>
        <p:spPr bwMode="auto">
          <a:xfrm>
            <a:off x="2435225" y="1584326"/>
            <a:ext cx="484188" cy="1071563"/>
          </a:xfrm>
          <a:prstGeom prst="upArrow">
            <a:avLst>
              <a:gd name="adj1" fmla="val 50000"/>
              <a:gd name="adj2" fmla="val 50105"/>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446" name="Up Arrow 15">
            <a:extLst>
              <a:ext uri="{FF2B5EF4-FFF2-40B4-BE49-F238E27FC236}">
                <a16:creationId xmlns:a16="http://schemas.microsoft.com/office/drawing/2014/main" id="{4403E310-C5F5-9A4E-8267-A4D4C2CF5187}"/>
              </a:ext>
            </a:extLst>
          </p:cNvPr>
          <p:cNvSpPr>
            <a:spLocks noChangeArrowheads="1"/>
          </p:cNvSpPr>
          <p:nvPr/>
        </p:nvSpPr>
        <p:spPr bwMode="auto">
          <a:xfrm>
            <a:off x="4121150" y="1244600"/>
            <a:ext cx="484188" cy="1049338"/>
          </a:xfrm>
          <a:prstGeom prst="upArrow">
            <a:avLst>
              <a:gd name="adj1" fmla="val 50000"/>
              <a:gd name="adj2" fmla="val 50105"/>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447" name="Down Arrow 16">
            <a:extLst>
              <a:ext uri="{FF2B5EF4-FFF2-40B4-BE49-F238E27FC236}">
                <a16:creationId xmlns:a16="http://schemas.microsoft.com/office/drawing/2014/main" id="{0CD3EC4C-F1DC-EC4D-9D27-77778FC400F1}"/>
              </a:ext>
            </a:extLst>
          </p:cNvPr>
          <p:cNvSpPr>
            <a:spLocks noChangeArrowheads="1"/>
          </p:cNvSpPr>
          <p:nvPr/>
        </p:nvSpPr>
        <p:spPr bwMode="auto">
          <a:xfrm>
            <a:off x="2625725" y="2822575"/>
            <a:ext cx="484188" cy="977900"/>
          </a:xfrm>
          <a:prstGeom prst="downArrow">
            <a:avLst>
              <a:gd name="adj1" fmla="val 50000"/>
              <a:gd name="adj2" fmla="val 50024"/>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 name="Left-Up Arrow 17">
            <a:extLst>
              <a:ext uri="{FF2B5EF4-FFF2-40B4-BE49-F238E27FC236}">
                <a16:creationId xmlns:a16="http://schemas.microsoft.com/office/drawing/2014/main" id="{80D12554-81BD-BE4E-BBF4-5DDCCC68E1B2}"/>
              </a:ext>
            </a:extLst>
          </p:cNvPr>
          <p:cNvSpPr/>
          <p:nvPr/>
        </p:nvSpPr>
        <p:spPr bwMode="auto">
          <a:xfrm>
            <a:off x="7635875" y="2822575"/>
            <a:ext cx="850900" cy="1335088"/>
          </a:xfrm>
          <a:prstGeom prst="leftUpArrow">
            <a:avLst>
              <a:gd name="adj1" fmla="val 25000"/>
              <a:gd name="adj2" fmla="val 25000"/>
              <a:gd name="adj3" fmla="val 18173"/>
            </a:avLst>
          </a:prstGeom>
          <a:solidFill>
            <a:srgbClr val="002147"/>
          </a:solidFill>
          <a:ln w="9525" cap="flat" cmpd="sng" algn="ctr">
            <a:noFill/>
            <a:prstDash val="solid"/>
            <a:round/>
            <a:headEnd type="none" w="med" len="med"/>
            <a:tailEnd type="none" w="med" len="med"/>
          </a:ln>
          <a:effectLst/>
        </p:spPr>
        <p:txBody>
          <a:bodyPr/>
          <a:lstStyle/>
          <a:p>
            <a:pPr>
              <a:defRPr/>
            </a:pPr>
            <a:endParaRPr lang="en-GB" dirty="0">
              <a:ea typeface="ＭＳ Ｐゴシック" pitchFamily="1" charset="-128"/>
            </a:endParaRPr>
          </a:p>
        </p:txBody>
      </p:sp>
      <p:sp>
        <p:nvSpPr>
          <p:cNvPr id="18449" name="Up Arrow 18">
            <a:extLst>
              <a:ext uri="{FF2B5EF4-FFF2-40B4-BE49-F238E27FC236}">
                <a16:creationId xmlns:a16="http://schemas.microsoft.com/office/drawing/2014/main" id="{64079059-76FF-A14C-9944-1257BAD2642A}"/>
              </a:ext>
            </a:extLst>
          </p:cNvPr>
          <p:cNvSpPr>
            <a:spLocks noChangeArrowheads="1"/>
          </p:cNvSpPr>
          <p:nvPr/>
        </p:nvSpPr>
        <p:spPr bwMode="auto">
          <a:xfrm>
            <a:off x="9188451" y="1257301"/>
            <a:ext cx="485775" cy="854075"/>
          </a:xfrm>
          <a:prstGeom prst="upArrow">
            <a:avLst>
              <a:gd name="adj1" fmla="val 50000"/>
              <a:gd name="adj2" fmla="val 49877"/>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sp>
        <p:nvSpPr>
          <p:cNvPr id="18450" name="Down Arrow 19">
            <a:extLst>
              <a:ext uri="{FF2B5EF4-FFF2-40B4-BE49-F238E27FC236}">
                <a16:creationId xmlns:a16="http://schemas.microsoft.com/office/drawing/2014/main" id="{AFAFB7C9-92D9-3649-9D0B-90C59C78460E}"/>
              </a:ext>
            </a:extLst>
          </p:cNvPr>
          <p:cNvSpPr>
            <a:spLocks noChangeArrowheads="1"/>
          </p:cNvSpPr>
          <p:nvPr/>
        </p:nvSpPr>
        <p:spPr bwMode="auto">
          <a:xfrm>
            <a:off x="9188451" y="2930526"/>
            <a:ext cx="485775" cy="627063"/>
          </a:xfrm>
          <a:prstGeom prst="downArrow">
            <a:avLst>
              <a:gd name="adj1" fmla="val 50000"/>
              <a:gd name="adj2" fmla="val 49821"/>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pic>
        <p:nvPicPr>
          <p:cNvPr id="27667" name="Picture 7">
            <a:extLst>
              <a:ext uri="{FF2B5EF4-FFF2-40B4-BE49-F238E27FC236}">
                <a16:creationId xmlns:a16="http://schemas.microsoft.com/office/drawing/2014/main" id="{08B33D2B-0BD2-5545-8DC8-95945BAB32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6126" y="4821239"/>
            <a:ext cx="8175625"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63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60AA6170-09D2-C14B-AE39-700442ECD94A}"/>
              </a:ext>
            </a:extLst>
          </p:cNvPr>
          <p:cNvSpPr txBox="1">
            <a:spLocks noChangeArrowheads="1"/>
          </p:cNvSpPr>
          <p:nvPr/>
        </p:nvSpPr>
        <p:spPr bwMode="auto">
          <a:xfrm>
            <a:off x="1774826" y="476250"/>
            <a:ext cx="1857375" cy="1938992"/>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endParaRPr lang="en-GB" altLang="en-US" sz="2000" b="1" dirty="0">
              <a:solidFill>
                <a:schemeClr val="bg1"/>
              </a:solidFill>
              <a:latin typeface="+mn-lt"/>
            </a:endParaRPr>
          </a:p>
          <a:p>
            <a:pPr algn="ctr" eaLnBrk="1" hangingPunct="1">
              <a:lnSpc>
                <a:spcPct val="100000"/>
              </a:lnSpc>
              <a:spcBef>
                <a:spcPct val="50000"/>
              </a:spcBef>
              <a:buClrTx/>
              <a:buSzTx/>
              <a:buFontTx/>
              <a:buNone/>
              <a:defRPr/>
            </a:pPr>
            <a:r>
              <a:rPr lang="en-GB" altLang="en-US" sz="2000" b="1" dirty="0">
                <a:solidFill>
                  <a:schemeClr val="bg1"/>
                </a:solidFill>
                <a:latin typeface="+mn-lt"/>
              </a:rPr>
              <a:t>Choose</a:t>
            </a:r>
            <a:r>
              <a:rPr lang="en-GB" altLang="en-US" sz="2000" b="1" dirty="0">
                <a:latin typeface="+mn-lt"/>
              </a:rPr>
              <a:t> </a:t>
            </a:r>
            <a:r>
              <a:rPr lang="en-GB" altLang="en-US" sz="2000" b="1" dirty="0">
                <a:solidFill>
                  <a:schemeClr val="bg1"/>
                </a:solidFill>
                <a:latin typeface="+mn-lt"/>
              </a:rPr>
              <a:t>course (and college, if you wish)</a:t>
            </a:r>
          </a:p>
          <a:p>
            <a:pPr algn="ctr" eaLnBrk="1" hangingPunct="1">
              <a:lnSpc>
                <a:spcPct val="100000"/>
              </a:lnSpc>
              <a:spcBef>
                <a:spcPct val="50000"/>
              </a:spcBef>
              <a:buClrTx/>
              <a:buSzTx/>
              <a:buFontTx/>
              <a:buNone/>
              <a:defRPr/>
            </a:pPr>
            <a:endParaRPr lang="en-GB" altLang="en-US" sz="2000" b="1" dirty="0">
              <a:solidFill>
                <a:schemeClr val="bg1"/>
              </a:solidFill>
              <a:latin typeface="+mn-lt"/>
            </a:endParaRPr>
          </a:p>
        </p:txBody>
      </p:sp>
      <p:sp>
        <p:nvSpPr>
          <p:cNvPr id="17411" name="Text Box 4">
            <a:extLst>
              <a:ext uri="{FF2B5EF4-FFF2-40B4-BE49-F238E27FC236}">
                <a16:creationId xmlns:a16="http://schemas.microsoft.com/office/drawing/2014/main" id="{2CEF86EE-63F2-C74F-9259-811B62DD8795}"/>
              </a:ext>
            </a:extLst>
          </p:cNvPr>
          <p:cNvSpPr txBox="1">
            <a:spLocks noChangeArrowheads="1"/>
          </p:cNvSpPr>
          <p:nvPr/>
        </p:nvSpPr>
        <p:spPr bwMode="auto">
          <a:xfrm>
            <a:off x="4164014" y="488950"/>
            <a:ext cx="1931987" cy="1631950"/>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endParaRPr lang="en-GB" altLang="en-US" sz="2000" b="1" dirty="0">
              <a:solidFill>
                <a:schemeClr val="bg1"/>
              </a:solidFill>
              <a:latin typeface="+mn-lt"/>
            </a:endParaRPr>
          </a:p>
          <a:p>
            <a:pPr algn="ctr" eaLnBrk="1" hangingPunct="1">
              <a:lnSpc>
                <a:spcPct val="100000"/>
              </a:lnSpc>
              <a:spcBef>
                <a:spcPct val="50000"/>
              </a:spcBef>
              <a:buClrTx/>
              <a:buSzTx/>
              <a:buFontTx/>
              <a:buNone/>
              <a:defRPr/>
            </a:pPr>
            <a:r>
              <a:rPr lang="en-GB" altLang="en-US" sz="2000" b="1" dirty="0">
                <a:solidFill>
                  <a:schemeClr val="bg1"/>
                </a:solidFill>
                <a:latin typeface="+mn-lt"/>
              </a:rPr>
              <a:t>Start UCAS    </a:t>
            </a:r>
            <a:br>
              <a:rPr lang="en-GB" altLang="en-US" sz="2000" b="1" dirty="0">
                <a:solidFill>
                  <a:schemeClr val="bg1"/>
                </a:solidFill>
                <a:latin typeface="+mn-lt"/>
              </a:rPr>
            </a:br>
            <a:r>
              <a:rPr lang="en-GB" altLang="en-US" sz="2000" b="1" dirty="0">
                <a:solidFill>
                  <a:schemeClr val="bg1"/>
                </a:solidFill>
                <a:latin typeface="+mn-lt"/>
              </a:rPr>
              <a:t>application</a:t>
            </a:r>
          </a:p>
          <a:p>
            <a:pPr algn="ctr" eaLnBrk="1" hangingPunct="1">
              <a:lnSpc>
                <a:spcPct val="100000"/>
              </a:lnSpc>
              <a:spcBef>
                <a:spcPct val="50000"/>
              </a:spcBef>
              <a:buClrTx/>
              <a:buSzTx/>
              <a:buFontTx/>
              <a:buNone/>
              <a:defRPr/>
            </a:pPr>
            <a:endParaRPr lang="en-GB" altLang="en-US" sz="2000" b="1" dirty="0">
              <a:solidFill>
                <a:schemeClr val="bg1"/>
              </a:solidFill>
              <a:latin typeface="+mn-lt"/>
            </a:endParaRPr>
          </a:p>
        </p:txBody>
      </p:sp>
      <p:sp>
        <p:nvSpPr>
          <p:cNvPr id="17412" name="Text Box 5">
            <a:extLst>
              <a:ext uri="{FF2B5EF4-FFF2-40B4-BE49-F238E27FC236}">
                <a16:creationId xmlns:a16="http://schemas.microsoft.com/office/drawing/2014/main" id="{86F27A3E-2C0F-8148-9412-3D69D517BC93}"/>
              </a:ext>
            </a:extLst>
          </p:cNvPr>
          <p:cNvSpPr txBox="1">
            <a:spLocks noChangeArrowheads="1"/>
          </p:cNvSpPr>
          <p:nvPr/>
        </p:nvSpPr>
        <p:spPr bwMode="auto">
          <a:xfrm>
            <a:off x="8688388" y="476250"/>
            <a:ext cx="1854200" cy="1631950"/>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Submit application</a:t>
            </a:r>
          </a:p>
          <a:p>
            <a:pPr algn="ctr" eaLnBrk="1" hangingPunct="1">
              <a:lnSpc>
                <a:spcPct val="100000"/>
              </a:lnSpc>
              <a:spcBef>
                <a:spcPct val="50000"/>
              </a:spcBef>
              <a:buClrTx/>
              <a:buSzTx/>
              <a:buFontTx/>
              <a:buNone/>
              <a:defRPr/>
            </a:pPr>
            <a:r>
              <a:rPr lang="en-GB" altLang="en-US" sz="2000" b="1" dirty="0">
                <a:solidFill>
                  <a:schemeClr val="bg1"/>
                </a:solidFill>
                <a:latin typeface="+mn-lt"/>
              </a:rPr>
              <a:t>By 15 October</a:t>
            </a:r>
          </a:p>
          <a:p>
            <a:pPr algn="ctr" eaLnBrk="1" hangingPunct="1">
              <a:lnSpc>
                <a:spcPct val="100000"/>
              </a:lnSpc>
              <a:spcBef>
                <a:spcPct val="50000"/>
              </a:spcBef>
              <a:buClrTx/>
              <a:buSzTx/>
              <a:buFontTx/>
              <a:buNone/>
              <a:defRPr/>
            </a:pPr>
            <a:endParaRPr lang="en-GB" altLang="en-US" sz="2000" b="1" dirty="0">
              <a:solidFill>
                <a:schemeClr val="bg1"/>
              </a:solidFill>
              <a:latin typeface="+mn-lt"/>
            </a:endParaRPr>
          </a:p>
        </p:txBody>
      </p:sp>
      <p:sp>
        <p:nvSpPr>
          <p:cNvPr id="17413" name="Text Box 6">
            <a:extLst>
              <a:ext uri="{FF2B5EF4-FFF2-40B4-BE49-F238E27FC236}">
                <a16:creationId xmlns:a16="http://schemas.microsoft.com/office/drawing/2014/main" id="{4D8FB936-5C44-644A-9A8C-DC6F225CBE2B}"/>
              </a:ext>
            </a:extLst>
          </p:cNvPr>
          <p:cNvSpPr txBox="1">
            <a:spLocks noChangeArrowheads="1"/>
          </p:cNvSpPr>
          <p:nvPr/>
        </p:nvSpPr>
        <p:spPr bwMode="auto">
          <a:xfrm>
            <a:off x="2254250" y="2741614"/>
            <a:ext cx="1955800" cy="708025"/>
          </a:xfrm>
          <a:prstGeom prst="rect">
            <a:avLst/>
          </a:prstGeom>
          <a:solidFill>
            <a:srgbClr val="CCCC00"/>
          </a:solidFill>
          <a:ln>
            <a:solidFill>
              <a:srgbClr val="CCCC00"/>
            </a:solidFill>
          </a:ln>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Result of application</a:t>
            </a:r>
          </a:p>
        </p:txBody>
      </p:sp>
      <p:sp>
        <p:nvSpPr>
          <p:cNvPr id="17414" name="Text Box 7">
            <a:extLst>
              <a:ext uri="{FF2B5EF4-FFF2-40B4-BE49-F238E27FC236}">
                <a16:creationId xmlns:a16="http://schemas.microsoft.com/office/drawing/2014/main" id="{D29CD43C-3A5F-9C4B-88CD-210324913EBF}"/>
              </a:ext>
            </a:extLst>
          </p:cNvPr>
          <p:cNvSpPr txBox="1">
            <a:spLocks noChangeArrowheads="1"/>
          </p:cNvSpPr>
          <p:nvPr/>
        </p:nvSpPr>
        <p:spPr bwMode="auto">
          <a:xfrm>
            <a:off x="2282825" y="4505325"/>
            <a:ext cx="2192338" cy="707886"/>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Choose ‘firm’ and ‘insurance’ choices</a:t>
            </a:r>
          </a:p>
        </p:txBody>
      </p:sp>
      <p:sp>
        <p:nvSpPr>
          <p:cNvPr id="17415" name="Text Box 8">
            <a:extLst>
              <a:ext uri="{FF2B5EF4-FFF2-40B4-BE49-F238E27FC236}">
                <a16:creationId xmlns:a16="http://schemas.microsoft.com/office/drawing/2014/main" id="{5EB74F92-6A8A-4643-A12C-D60722109A5E}"/>
              </a:ext>
            </a:extLst>
          </p:cNvPr>
          <p:cNvSpPr txBox="1">
            <a:spLocks noChangeArrowheads="1"/>
          </p:cNvSpPr>
          <p:nvPr/>
        </p:nvSpPr>
        <p:spPr bwMode="auto">
          <a:xfrm>
            <a:off x="5294314" y="4572001"/>
            <a:ext cx="2593975" cy="708025"/>
          </a:xfrm>
          <a:prstGeom prst="rect">
            <a:avLst/>
          </a:prstGeom>
          <a:solidFill>
            <a:srgbClr val="FF6600"/>
          </a:solidFill>
          <a:ln>
            <a:solidFill>
              <a:srgbClr val="FF6600"/>
            </a:solidFill>
          </a:ln>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Exam results/ confirmation</a:t>
            </a:r>
          </a:p>
        </p:txBody>
      </p:sp>
      <p:sp>
        <p:nvSpPr>
          <p:cNvPr id="17416" name="Text Box 9">
            <a:extLst>
              <a:ext uri="{FF2B5EF4-FFF2-40B4-BE49-F238E27FC236}">
                <a16:creationId xmlns:a16="http://schemas.microsoft.com/office/drawing/2014/main" id="{DDCE75E4-B7CE-894B-98A5-FD3313E9850F}"/>
              </a:ext>
            </a:extLst>
          </p:cNvPr>
          <p:cNvSpPr txBox="1">
            <a:spLocks noChangeArrowheads="1"/>
          </p:cNvSpPr>
          <p:nvPr/>
        </p:nvSpPr>
        <p:spPr bwMode="auto">
          <a:xfrm>
            <a:off x="7212013" y="2638426"/>
            <a:ext cx="2089150" cy="708025"/>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Written work / tests </a:t>
            </a:r>
          </a:p>
        </p:txBody>
      </p:sp>
      <p:sp>
        <p:nvSpPr>
          <p:cNvPr id="17417" name="Text Box 10">
            <a:extLst>
              <a:ext uri="{FF2B5EF4-FFF2-40B4-BE49-F238E27FC236}">
                <a16:creationId xmlns:a16="http://schemas.microsoft.com/office/drawing/2014/main" id="{AE4E962B-302A-864C-8821-C7450E7DC24D}"/>
              </a:ext>
            </a:extLst>
          </p:cNvPr>
          <p:cNvSpPr txBox="1">
            <a:spLocks noChangeArrowheads="1"/>
          </p:cNvSpPr>
          <p:nvPr/>
        </p:nvSpPr>
        <p:spPr bwMode="auto">
          <a:xfrm>
            <a:off x="8256588" y="4872038"/>
            <a:ext cx="2087562" cy="400110"/>
          </a:xfrm>
          <a:prstGeom prst="rect">
            <a:avLst/>
          </a:prstGeom>
          <a:solidFill>
            <a:srgbClr val="00214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r>
              <a:rPr lang="en-GB" altLang="en-US" sz="2000" b="1" dirty="0">
                <a:solidFill>
                  <a:schemeClr val="bg1"/>
                </a:solidFill>
                <a:latin typeface="+mn-lt"/>
              </a:rPr>
              <a:t>Start university!</a:t>
            </a:r>
          </a:p>
        </p:txBody>
      </p:sp>
      <p:sp>
        <p:nvSpPr>
          <p:cNvPr id="17418" name="Text Box 13">
            <a:extLst>
              <a:ext uri="{FF2B5EF4-FFF2-40B4-BE49-F238E27FC236}">
                <a16:creationId xmlns:a16="http://schemas.microsoft.com/office/drawing/2014/main" id="{CF29754E-0D22-354C-B78A-2D6C82A29C60}"/>
              </a:ext>
            </a:extLst>
          </p:cNvPr>
          <p:cNvSpPr txBox="1">
            <a:spLocks noChangeArrowheads="1"/>
          </p:cNvSpPr>
          <p:nvPr/>
        </p:nvSpPr>
        <p:spPr bwMode="auto">
          <a:xfrm>
            <a:off x="4872039" y="2433639"/>
            <a:ext cx="1512887" cy="1323975"/>
          </a:xfrm>
          <a:prstGeom prst="rect">
            <a:avLst/>
          </a:prstGeom>
          <a:solidFill>
            <a:srgbClr val="FF6600"/>
          </a:solidFill>
          <a:ln>
            <a:solidFill>
              <a:srgbClr val="FF6600"/>
            </a:solidFill>
          </a:ln>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spcBef>
                <a:spcPct val="50000"/>
              </a:spcBef>
              <a:buClrTx/>
              <a:buSzTx/>
              <a:buFontTx/>
              <a:buNone/>
              <a:defRPr/>
            </a:pPr>
            <a:endParaRPr lang="en-GB" altLang="en-US" sz="2000" b="1" dirty="0">
              <a:solidFill>
                <a:schemeClr val="bg1"/>
              </a:solidFill>
              <a:latin typeface="+mn-lt"/>
            </a:endParaRPr>
          </a:p>
          <a:p>
            <a:pPr algn="ctr" eaLnBrk="1" hangingPunct="1">
              <a:lnSpc>
                <a:spcPct val="100000"/>
              </a:lnSpc>
              <a:spcBef>
                <a:spcPct val="50000"/>
              </a:spcBef>
              <a:buClrTx/>
              <a:buSzTx/>
              <a:buFontTx/>
              <a:buNone/>
              <a:defRPr/>
            </a:pPr>
            <a:r>
              <a:rPr lang="en-GB" altLang="en-US" sz="2000" b="1" dirty="0">
                <a:solidFill>
                  <a:schemeClr val="bg1"/>
                </a:solidFill>
                <a:latin typeface="+mn-lt"/>
              </a:rPr>
              <a:t>Interview</a:t>
            </a:r>
          </a:p>
          <a:p>
            <a:pPr algn="ctr" eaLnBrk="1" hangingPunct="1">
              <a:lnSpc>
                <a:spcPct val="100000"/>
              </a:lnSpc>
              <a:spcBef>
                <a:spcPct val="50000"/>
              </a:spcBef>
              <a:buClrTx/>
              <a:buSzTx/>
              <a:buFontTx/>
              <a:buNone/>
              <a:defRPr/>
            </a:pPr>
            <a:r>
              <a:rPr lang="en-GB" altLang="en-US" sz="2000" b="1" dirty="0">
                <a:latin typeface="+mn-lt"/>
              </a:rPr>
              <a:t> </a:t>
            </a:r>
          </a:p>
        </p:txBody>
      </p:sp>
      <p:sp>
        <p:nvSpPr>
          <p:cNvPr id="17419" name="AutoShape 26">
            <a:extLst>
              <a:ext uri="{FF2B5EF4-FFF2-40B4-BE49-F238E27FC236}">
                <a16:creationId xmlns:a16="http://schemas.microsoft.com/office/drawing/2014/main" id="{347F8BFE-2BFD-B942-9D3C-13730BD0F7F7}"/>
              </a:ext>
            </a:extLst>
          </p:cNvPr>
          <p:cNvSpPr>
            <a:spLocks noChangeArrowheads="1"/>
          </p:cNvSpPr>
          <p:nvPr/>
        </p:nvSpPr>
        <p:spPr bwMode="auto">
          <a:xfrm rot="1611420">
            <a:off x="9401176" y="1797051"/>
            <a:ext cx="785813" cy="2043113"/>
          </a:xfrm>
          <a:prstGeom prst="curvedLeftArrow">
            <a:avLst>
              <a:gd name="adj1" fmla="val 41308"/>
              <a:gd name="adj2" fmla="val 94760"/>
              <a:gd name="adj3" fmla="val 33333"/>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eaLnBrk="1" hangingPunct="1">
              <a:lnSpc>
                <a:spcPct val="100000"/>
              </a:lnSpc>
              <a:buClrTx/>
              <a:buSzTx/>
              <a:buFontTx/>
              <a:buNone/>
              <a:defRPr/>
            </a:pPr>
            <a:endParaRPr lang="en-US" altLang="en-US" sz="2000" dirty="0">
              <a:latin typeface="+mn-lt"/>
            </a:endParaRPr>
          </a:p>
        </p:txBody>
      </p:sp>
      <p:sp>
        <p:nvSpPr>
          <p:cNvPr id="17420" name="AutoShape 26">
            <a:extLst>
              <a:ext uri="{FF2B5EF4-FFF2-40B4-BE49-F238E27FC236}">
                <a16:creationId xmlns:a16="http://schemas.microsoft.com/office/drawing/2014/main" id="{690A1FC9-477C-A243-9C4B-2117513FE7C2}"/>
              </a:ext>
            </a:extLst>
          </p:cNvPr>
          <p:cNvSpPr>
            <a:spLocks noChangeArrowheads="1"/>
          </p:cNvSpPr>
          <p:nvPr/>
        </p:nvSpPr>
        <p:spPr bwMode="auto">
          <a:xfrm flipH="1">
            <a:off x="1566863" y="2860676"/>
            <a:ext cx="857250" cy="2365375"/>
          </a:xfrm>
          <a:prstGeom prst="curvedLeftArrow">
            <a:avLst>
              <a:gd name="adj1" fmla="val 41196"/>
              <a:gd name="adj2" fmla="val 94537"/>
              <a:gd name="adj3" fmla="val 33333"/>
            </a:avLst>
          </a:prstGeom>
          <a:solidFill>
            <a:srgbClr val="00214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eaLnBrk="1" hangingPunct="1">
              <a:lnSpc>
                <a:spcPct val="100000"/>
              </a:lnSpc>
              <a:buClrTx/>
              <a:buSzTx/>
              <a:buFontTx/>
              <a:buNone/>
              <a:defRPr/>
            </a:pPr>
            <a:endParaRPr lang="en-US" altLang="en-US" sz="2000" dirty="0">
              <a:latin typeface="+mn-lt"/>
            </a:endParaRPr>
          </a:p>
        </p:txBody>
      </p:sp>
      <p:grpSp>
        <p:nvGrpSpPr>
          <p:cNvPr id="25613" name="Group 9">
            <a:extLst>
              <a:ext uri="{FF2B5EF4-FFF2-40B4-BE49-F238E27FC236}">
                <a16:creationId xmlns:a16="http://schemas.microsoft.com/office/drawing/2014/main" id="{2339DA31-57D4-544F-BC89-C1A9ACCE8A78}"/>
              </a:ext>
            </a:extLst>
          </p:cNvPr>
          <p:cNvGrpSpPr>
            <a:grpSpLocks/>
          </p:cNvGrpSpPr>
          <p:nvPr/>
        </p:nvGrpSpPr>
        <p:grpSpPr bwMode="auto">
          <a:xfrm>
            <a:off x="1524000" y="6092826"/>
            <a:ext cx="9144000" cy="765175"/>
            <a:chOff x="0" y="6093296"/>
            <a:chExt cx="9144000" cy="764704"/>
          </a:xfrm>
        </p:grpSpPr>
        <p:sp>
          <p:nvSpPr>
            <p:cNvPr id="17431" name="Rectangle 6">
              <a:extLst>
                <a:ext uri="{FF2B5EF4-FFF2-40B4-BE49-F238E27FC236}">
                  <a16:creationId xmlns:a16="http://schemas.microsoft.com/office/drawing/2014/main" id="{925A1A33-90BD-264A-9D17-9D2F4FF3EC6E}"/>
                </a:ext>
              </a:extLst>
            </p:cNvPr>
            <p:cNvSpPr>
              <a:spLocks noChangeArrowheads="1"/>
            </p:cNvSpPr>
            <p:nvPr/>
          </p:nvSpPr>
          <p:spPr bwMode="auto">
            <a:xfrm>
              <a:off x="0" y="6093296"/>
              <a:ext cx="9144000" cy="764704"/>
            </a:xfrm>
            <a:prstGeom prst="rect">
              <a:avLst/>
            </a:prstGeom>
            <a:solidFill>
              <a:srgbClr val="002147"/>
            </a:solidFill>
            <a:ln w="9525" algn="ctr">
              <a:solidFill>
                <a:schemeClr val="tx1"/>
              </a:solidFill>
              <a:round/>
              <a:headEnd/>
              <a:tailEnd/>
            </a:ln>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400" dirty="0">
                <a:latin typeface="+mn-lt"/>
              </a:endParaRPr>
            </a:p>
          </p:txBody>
        </p:sp>
        <p:pic>
          <p:nvPicPr>
            <p:cNvPr id="25624" name="Picture 2" descr="G:\Student Recruitment\Photographs\LOGO for web\brand marks for web\ox_brand1_rev_rect.gif">
              <a:extLst>
                <a:ext uri="{FF2B5EF4-FFF2-40B4-BE49-F238E27FC236}">
                  <a16:creationId xmlns:a16="http://schemas.microsoft.com/office/drawing/2014/main" id="{F5AEDF8D-A496-EC49-98A8-F8807D024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165304"/>
              <a:ext cx="2016224" cy="62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22" name="TextBox 2">
            <a:extLst>
              <a:ext uri="{FF2B5EF4-FFF2-40B4-BE49-F238E27FC236}">
                <a16:creationId xmlns:a16="http://schemas.microsoft.com/office/drawing/2014/main" id="{2C2D0C30-C66D-6C47-B55C-64FE86DC12CC}"/>
              </a:ext>
            </a:extLst>
          </p:cNvPr>
          <p:cNvSpPr txBox="1">
            <a:spLocks noChangeArrowheads="1"/>
          </p:cNvSpPr>
          <p:nvPr/>
        </p:nvSpPr>
        <p:spPr bwMode="auto">
          <a:xfrm>
            <a:off x="6384926" y="476251"/>
            <a:ext cx="1833563" cy="13239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eaLnBrk="1" hangingPunct="1">
              <a:lnSpc>
                <a:spcPct val="100000"/>
              </a:lnSpc>
              <a:buClrTx/>
              <a:buSzTx/>
              <a:buFontTx/>
              <a:buNone/>
              <a:defRPr/>
            </a:pPr>
            <a:endParaRPr lang="en-GB" altLang="en-US" sz="2000" b="1" dirty="0">
              <a:solidFill>
                <a:schemeClr val="bg1"/>
              </a:solidFill>
              <a:latin typeface="+mn-lt"/>
            </a:endParaRPr>
          </a:p>
          <a:p>
            <a:pPr algn="ctr" eaLnBrk="1" hangingPunct="1">
              <a:lnSpc>
                <a:spcPct val="100000"/>
              </a:lnSpc>
              <a:buClrTx/>
              <a:buSzTx/>
              <a:buFontTx/>
              <a:buNone/>
              <a:defRPr/>
            </a:pPr>
            <a:r>
              <a:rPr lang="en-GB" altLang="en-US" sz="2000" b="1" dirty="0">
                <a:solidFill>
                  <a:schemeClr val="bg1"/>
                </a:solidFill>
                <a:latin typeface="+mn-lt"/>
              </a:rPr>
              <a:t>Test</a:t>
            </a:r>
          </a:p>
          <a:p>
            <a:pPr algn="ctr" eaLnBrk="1" hangingPunct="1">
              <a:lnSpc>
                <a:spcPct val="100000"/>
              </a:lnSpc>
              <a:buClrTx/>
              <a:buSzTx/>
              <a:buFontTx/>
              <a:buNone/>
              <a:defRPr/>
            </a:pPr>
            <a:r>
              <a:rPr lang="en-GB" altLang="en-US" sz="2000" b="1" dirty="0">
                <a:solidFill>
                  <a:schemeClr val="bg1"/>
                </a:solidFill>
                <a:latin typeface="+mn-lt"/>
              </a:rPr>
              <a:t>registration</a:t>
            </a:r>
          </a:p>
          <a:p>
            <a:pPr algn="ctr" eaLnBrk="1" hangingPunct="1">
              <a:lnSpc>
                <a:spcPct val="100000"/>
              </a:lnSpc>
              <a:buClrTx/>
              <a:buSzTx/>
              <a:buFontTx/>
              <a:buNone/>
              <a:defRPr/>
            </a:pPr>
            <a:endParaRPr lang="en-GB" altLang="en-US" sz="2000" dirty="0">
              <a:latin typeface="+mn-lt"/>
            </a:endParaRPr>
          </a:p>
        </p:txBody>
      </p:sp>
      <p:sp>
        <p:nvSpPr>
          <p:cNvPr id="4" name="Right Arrow 3">
            <a:extLst>
              <a:ext uri="{FF2B5EF4-FFF2-40B4-BE49-F238E27FC236}">
                <a16:creationId xmlns:a16="http://schemas.microsoft.com/office/drawing/2014/main" id="{4DA069B4-6D35-D94B-A56F-929B54AD420B}"/>
              </a:ext>
            </a:extLst>
          </p:cNvPr>
          <p:cNvSpPr/>
          <p:nvPr/>
        </p:nvSpPr>
        <p:spPr bwMode="auto">
          <a:xfrm>
            <a:off x="3503614" y="833439"/>
            <a:ext cx="877887" cy="485775"/>
          </a:xfrm>
          <a:prstGeom prst="rightArrow">
            <a:avLst/>
          </a:prstGeom>
          <a:solidFill>
            <a:schemeClr val="accent6">
              <a:lumMod val="75000"/>
            </a:schemeClr>
          </a:solidFill>
          <a:ln w="9525" cap="flat" cmpd="sng" algn="ctr">
            <a:noFill/>
            <a:prstDash val="solid"/>
            <a:round/>
            <a:headEnd type="none" w="med" len="med"/>
            <a:tailEnd type="none" w="med" len="med"/>
          </a:ln>
          <a:effectLst/>
        </p:spPr>
        <p:txBody>
          <a:bodyPr/>
          <a:lstStyle/>
          <a:p>
            <a:pPr>
              <a:defRPr/>
            </a:pPr>
            <a:endParaRPr lang="en-GB" sz="2000" dirty="0">
              <a:ea typeface="ＭＳ Ｐゴシック" pitchFamily="1" charset="-128"/>
            </a:endParaRPr>
          </a:p>
        </p:txBody>
      </p:sp>
      <p:sp>
        <p:nvSpPr>
          <p:cNvPr id="17424" name="Right Arrow 4">
            <a:extLst>
              <a:ext uri="{FF2B5EF4-FFF2-40B4-BE49-F238E27FC236}">
                <a16:creationId xmlns:a16="http://schemas.microsoft.com/office/drawing/2014/main" id="{588B2329-DC8E-2645-B907-18BF9C3C6E23}"/>
              </a:ext>
            </a:extLst>
          </p:cNvPr>
          <p:cNvSpPr>
            <a:spLocks noChangeArrowheads="1"/>
          </p:cNvSpPr>
          <p:nvPr/>
        </p:nvSpPr>
        <p:spPr bwMode="auto">
          <a:xfrm>
            <a:off x="6054726" y="881064"/>
            <a:ext cx="576263" cy="484187"/>
          </a:xfrm>
          <a:prstGeom prst="rightArrow">
            <a:avLst>
              <a:gd name="adj1" fmla="val 50000"/>
              <a:gd name="adj2" fmla="val 50031"/>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5" name="Right Arrow 6">
            <a:extLst>
              <a:ext uri="{FF2B5EF4-FFF2-40B4-BE49-F238E27FC236}">
                <a16:creationId xmlns:a16="http://schemas.microsoft.com/office/drawing/2014/main" id="{F08E061C-9C1B-FB46-8931-15B79FF573BB}"/>
              </a:ext>
            </a:extLst>
          </p:cNvPr>
          <p:cNvSpPr>
            <a:spLocks noChangeArrowheads="1"/>
          </p:cNvSpPr>
          <p:nvPr/>
        </p:nvSpPr>
        <p:spPr bwMode="auto">
          <a:xfrm>
            <a:off x="8040688" y="900114"/>
            <a:ext cx="792162" cy="484187"/>
          </a:xfrm>
          <a:prstGeom prst="rightArrow">
            <a:avLst>
              <a:gd name="adj1" fmla="val 50000"/>
              <a:gd name="adj2" fmla="val 50029"/>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6" name="Left Arrow 7">
            <a:extLst>
              <a:ext uri="{FF2B5EF4-FFF2-40B4-BE49-F238E27FC236}">
                <a16:creationId xmlns:a16="http://schemas.microsoft.com/office/drawing/2014/main" id="{AD3B3DF1-E157-F944-B241-48493F7A4FB5}"/>
              </a:ext>
            </a:extLst>
          </p:cNvPr>
          <p:cNvSpPr>
            <a:spLocks noChangeArrowheads="1"/>
          </p:cNvSpPr>
          <p:nvPr/>
        </p:nvSpPr>
        <p:spPr bwMode="auto">
          <a:xfrm>
            <a:off x="6342063" y="2895600"/>
            <a:ext cx="977900" cy="484188"/>
          </a:xfrm>
          <a:prstGeom prst="leftArrow">
            <a:avLst>
              <a:gd name="adj1" fmla="val 50000"/>
              <a:gd name="adj2" fmla="val 50024"/>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7" name="Left Arrow 8">
            <a:extLst>
              <a:ext uri="{FF2B5EF4-FFF2-40B4-BE49-F238E27FC236}">
                <a16:creationId xmlns:a16="http://schemas.microsoft.com/office/drawing/2014/main" id="{1A04373A-B9FE-1148-A21F-C1F4816CFAD5}"/>
              </a:ext>
            </a:extLst>
          </p:cNvPr>
          <p:cNvSpPr>
            <a:spLocks noChangeArrowheads="1"/>
          </p:cNvSpPr>
          <p:nvPr/>
        </p:nvSpPr>
        <p:spPr bwMode="auto">
          <a:xfrm>
            <a:off x="3992563" y="2894014"/>
            <a:ext cx="977900" cy="484187"/>
          </a:xfrm>
          <a:prstGeom prst="leftArrow">
            <a:avLst>
              <a:gd name="adj1" fmla="val 50000"/>
              <a:gd name="adj2" fmla="val 50024"/>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8" name="Right Arrow 9">
            <a:extLst>
              <a:ext uri="{FF2B5EF4-FFF2-40B4-BE49-F238E27FC236}">
                <a16:creationId xmlns:a16="http://schemas.microsoft.com/office/drawing/2014/main" id="{27159EA3-763F-C549-B4B0-A2D75A3A774E}"/>
              </a:ext>
            </a:extLst>
          </p:cNvPr>
          <p:cNvSpPr>
            <a:spLocks noChangeArrowheads="1"/>
          </p:cNvSpPr>
          <p:nvPr/>
        </p:nvSpPr>
        <p:spPr bwMode="auto">
          <a:xfrm>
            <a:off x="4394200" y="4787901"/>
            <a:ext cx="979488" cy="485775"/>
          </a:xfrm>
          <a:prstGeom prst="rightArrow">
            <a:avLst>
              <a:gd name="adj1" fmla="val 50000"/>
              <a:gd name="adj2" fmla="val 49942"/>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29" name="Curved Down Arrow 10">
            <a:extLst>
              <a:ext uri="{FF2B5EF4-FFF2-40B4-BE49-F238E27FC236}">
                <a16:creationId xmlns:a16="http://schemas.microsoft.com/office/drawing/2014/main" id="{4DFE90E8-1C4F-AF44-96AA-418393C85121}"/>
              </a:ext>
            </a:extLst>
          </p:cNvPr>
          <p:cNvSpPr>
            <a:spLocks noChangeArrowheads="1"/>
          </p:cNvSpPr>
          <p:nvPr/>
        </p:nvSpPr>
        <p:spPr bwMode="auto">
          <a:xfrm>
            <a:off x="7615238" y="3802064"/>
            <a:ext cx="2000250" cy="935037"/>
          </a:xfrm>
          <a:prstGeom prst="curvedDownArrow">
            <a:avLst>
              <a:gd name="adj1" fmla="val 25037"/>
              <a:gd name="adj2" fmla="val 50074"/>
              <a:gd name="adj3" fmla="val 25000"/>
            </a:avLst>
          </a:prstGeom>
          <a:solidFill>
            <a:srgbClr val="00214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nSpc>
                <a:spcPct val="100000"/>
              </a:lnSpc>
              <a:buClrTx/>
              <a:buSzTx/>
              <a:buFontTx/>
              <a:buNone/>
              <a:defRPr/>
            </a:pPr>
            <a:endParaRPr lang="en-US" altLang="en-US" sz="2000" dirty="0">
              <a:latin typeface="+mn-lt"/>
            </a:endParaRPr>
          </a:p>
        </p:txBody>
      </p:sp>
      <p:sp>
        <p:nvSpPr>
          <p:cNvPr id="17430" name="TextBox 21">
            <a:extLst>
              <a:ext uri="{FF2B5EF4-FFF2-40B4-BE49-F238E27FC236}">
                <a16:creationId xmlns:a16="http://schemas.microsoft.com/office/drawing/2014/main" id="{1AD4D354-8A5B-7544-9AD3-169845163D84}"/>
              </a:ext>
            </a:extLst>
          </p:cNvPr>
          <p:cNvSpPr txBox="1">
            <a:spLocks noChangeArrowheads="1"/>
          </p:cNvSpPr>
          <p:nvPr/>
        </p:nvSpPr>
        <p:spPr bwMode="auto">
          <a:xfrm>
            <a:off x="3941763" y="6186489"/>
            <a:ext cx="6475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buClr>
                <a:srgbClr val="002147"/>
              </a:buClr>
              <a:buSzPct val="80000"/>
              <a:buFont typeface="Wingdings" pitchFamily="2" charset="2"/>
              <a:buChar char="§"/>
              <a:defRPr sz="2100">
                <a:solidFill>
                  <a:schemeClr val="tx1"/>
                </a:solidFill>
                <a:latin typeface="Arial" pitchFamily="34" charset="0"/>
                <a:ea typeface="ＭＳ Ｐゴシック" pitchFamily="34" charset="-128"/>
              </a:defRPr>
            </a:lvl1pPr>
            <a:lvl2pPr marL="742950" indent="-28575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2pPr>
            <a:lvl3pPr marL="1143000" indent="-228600" eaLnBrk="0" hangingPunct="0">
              <a:spcBef>
                <a:spcPct val="20000"/>
              </a:spcBef>
              <a:buClr>
                <a:srgbClr val="002147"/>
              </a:buClr>
              <a:buSzPct val="80000"/>
              <a:buFont typeface="Wingdings" pitchFamily="2" charset="2"/>
              <a:buChar char="§"/>
              <a:defRPr>
                <a:solidFill>
                  <a:schemeClr val="tx1"/>
                </a:solidFill>
                <a:latin typeface="Arial" pitchFamily="34" charset="0"/>
                <a:ea typeface="ＭＳ Ｐゴシック" pitchFamily="34" charset="-128"/>
              </a:defRPr>
            </a:lvl3pPr>
            <a:lvl4pPr marL="1600200" indent="-228600" eaLnBrk="0" hangingPunct="0">
              <a:spcBef>
                <a:spcPct val="20000"/>
              </a:spcBef>
              <a:buChar char="–"/>
              <a:defRPr>
                <a:solidFill>
                  <a:schemeClr val="tx1"/>
                </a:solidFill>
                <a:latin typeface="Arial" pitchFamily="34" charset="0"/>
                <a:ea typeface="ＭＳ Ｐゴシック" pitchFamily="34" charset="-128"/>
              </a:defRPr>
            </a:lvl4pPr>
            <a:lvl5pPr marL="2057400" indent="-228600" eaLnBrk="0" hangingPunct="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eaLnBrk="1" hangingPunct="1">
              <a:lnSpc>
                <a:spcPct val="100000"/>
              </a:lnSpc>
              <a:buClrTx/>
              <a:buSzTx/>
              <a:buFontTx/>
              <a:buNone/>
              <a:defRPr/>
            </a:pPr>
            <a:r>
              <a:rPr lang="en-GB" altLang="en-US" sz="2800" dirty="0">
                <a:solidFill>
                  <a:schemeClr val="bg1"/>
                </a:solidFill>
                <a:latin typeface="+mn-lt"/>
              </a:rPr>
              <a:t>www.ucas.com        www.ox.ac.uk/apply</a:t>
            </a:r>
          </a:p>
        </p:txBody>
      </p:sp>
    </p:spTree>
    <p:extLst>
      <p:ext uri="{BB962C8B-B14F-4D97-AF65-F5344CB8AC3E}">
        <p14:creationId xmlns:p14="http://schemas.microsoft.com/office/powerpoint/2010/main" val="3926155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2147</TotalTime>
  <Words>2576</Words>
  <Application>Microsoft Office PowerPoint</Application>
  <PresentationFormat>Widescreen</PresentationFormat>
  <Paragraphs>254</Paragraphs>
  <Slides>24</Slides>
  <Notes>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ADMISSIONS  ENGLISH LANGAUAGE  AND LITERATURE</vt:lpstr>
      <vt:lpstr>PowerPoint Presentation</vt:lpstr>
      <vt:lpstr>Information</vt:lpstr>
      <vt:lpstr>Why apply for English? </vt:lpstr>
      <vt:lpstr>What degrees do we offer? </vt:lpstr>
      <vt:lpstr>Joint degrees</vt:lpstr>
      <vt:lpstr>Joint degrees</vt:lpstr>
      <vt:lpstr>PowerPoint Presentation</vt:lpstr>
      <vt:lpstr>PowerPoint Presentation</vt:lpstr>
      <vt:lpstr>PowerPoint Presentation</vt:lpstr>
      <vt:lpstr>Qualifications</vt:lpstr>
      <vt:lpstr>Qualifications 2021</vt:lpstr>
      <vt:lpstr>UCAS form</vt:lpstr>
      <vt:lpstr>Does it matter which college  I choose?</vt:lpstr>
      <vt:lpstr>Personal Statement</vt:lpstr>
      <vt:lpstr>Beyond the curriculum </vt:lpstr>
      <vt:lpstr>Written work</vt:lpstr>
      <vt:lpstr>ELAT English Literature Admissions Test</vt:lpstr>
      <vt:lpstr>Shortlisting</vt:lpstr>
      <vt:lpstr>Interviews</vt:lpstr>
      <vt:lpstr>Interviews</vt:lpstr>
      <vt:lpstr>Decision making</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Lynn Robson</cp:lastModifiedBy>
  <cp:revision>39</cp:revision>
  <dcterms:created xsi:type="dcterms:W3CDTF">2018-02-24T12:50:03Z</dcterms:created>
  <dcterms:modified xsi:type="dcterms:W3CDTF">2021-03-06T12:03:36Z</dcterms:modified>
</cp:coreProperties>
</file>