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6C71-DC45-EC4E-BBE6-7D2AF8A54D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1FFF96-D6CE-B14D-B06B-369BDCD98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E1542E6-7597-7846-8586-57E899D7E3CF}"/>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5" name="Footer Placeholder 4">
            <a:extLst>
              <a:ext uri="{FF2B5EF4-FFF2-40B4-BE49-F238E27FC236}">
                <a16:creationId xmlns:a16="http://schemas.microsoft.com/office/drawing/2014/main" id="{4C0710AA-EA3D-1A41-8433-BEA7B44AE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9AB07-3E36-7442-91D7-A10B55561A25}"/>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128069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F3C5-2065-B042-9AE7-0A624876563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BC758E-239E-D842-A193-215C7CB884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DC980C-5516-AD4E-8646-ABEBBDFDFA1F}"/>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5" name="Footer Placeholder 4">
            <a:extLst>
              <a:ext uri="{FF2B5EF4-FFF2-40B4-BE49-F238E27FC236}">
                <a16:creationId xmlns:a16="http://schemas.microsoft.com/office/drawing/2014/main" id="{7C981664-D456-D549-B115-2F371D2E4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4AC30-138F-8E44-BC80-445EEBE28DF8}"/>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286453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8F03A-777B-5247-BAC8-E3BCFB10570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0247A3-EB8B-E946-96E1-8BC3F386E51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7A4F02-5D2B-5E44-B9A4-0C3AF0B2953E}"/>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5" name="Footer Placeholder 4">
            <a:extLst>
              <a:ext uri="{FF2B5EF4-FFF2-40B4-BE49-F238E27FC236}">
                <a16:creationId xmlns:a16="http://schemas.microsoft.com/office/drawing/2014/main" id="{23F58404-B8C7-E64F-BB0C-45454887B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36464-9290-E94C-8FC9-6A3C69BC1328}"/>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325017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39A5-2D6F-4E4A-921D-F628F1675A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11B5C7-F0A6-BA4C-A815-BDA38916FE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054478-96C2-3845-890A-87767B6712E6}"/>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5" name="Footer Placeholder 4">
            <a:extLst>
              <a:ext uri="{FF2B5EF4-FFF2-40B4-BE49-F238E27FC236}">
                <a16:creationId xmlns:a16="http://schemas.microsoft.com/office/drawing/2014/main" id="{679B1F2A-FEE4-B947-A6E8-956552A6F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0D60E-8DD9-694F-9471-6A2FE3A0DBA4}"/>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169885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9612-D35B-E44D-BE29-36852E4174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1B347B-116F-7E4A-A0E2-A11E4C3B9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F365EF-CF4E-3746-9B35-D8A4F1DC5CF9}"/>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5" name="Footer Placeholder 4">
            <a:extLst>
              <a:ext uri="{FF2B5EF4-FFF2-40B4-BE49-F238E27FC236}">
                <a16:creationId xmlns:a16="http://schemas.microsoft.com/office/drawing/2014/main" id="{187D755B-ABB0-B948-8765-0E8C8048A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FAF4E-BFA8-E74B-BB9C-CD56D41690D3}"/>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4689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DAF8-C685-B34C-8585-6486B06792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BC2BA6-8FB5-354A-8BA0-85C6C90D85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89D69D-F132-DC49-94F2-14BFD39792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4228944-2DAC-9F4A-8DF6-9DD8CD01D812}"/>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6" name="Footer Placeholder 5">
            <a:extLst>
              <a:ext uri="{FF2B5EF4-FFF2-40B4-BE49-F238E27FC236}">
                <a16:creationId xmlns:a16="http://schemas.microsoft.com/office/drawing/2014/main" id="{8A64D9A7-A487-FA4B-A2D1-5DA6DE113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05946-CC83-DE42-A88C-C1681DF1F32C}"/>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313462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CB14-0856-2D45-844C-D47293D6E0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DAABF1-66AE-F444-BACA-52EDDA49B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7E905F-39CF-F84A-AC81-898EDE9F1D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D1C230-F521-FF42-9C52-9EFD19DBB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31B7DD-0D1C-AD4D-A5E8-368934BFFC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1E08979-F23C-8E46-9BC9-EBB307502102}"/>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8" name="Footer Placeholder 7">
            <a:extLst>
              <a:ext uri="{FF2B5EF4-FFF2-40B4-BE49-F238E27FC236}">
                <a16:creationId xmlns:a16="http://schemas.microsoft.com/office/drawing/2014/main" id="{B215E2D2-8F1F-5448-AA86-231EF3BEA5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7A811D-1945-264A-A75F-E93935B74838}"/>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317613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1741-D234-144C-A903-52E4327F82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EB21C1D-3CFC-7740-9E06-4D3A5AD1F323}"/>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4" name="Footer Placeholder 3">
            <a:extLst>
              <a:ext uri="{FF2B5EF4-FFF2-40B4-BE49-F238E27FC236}">
                <a16:creationId xmlns:a16="http://schemas.microsoft.com/office/drawing/2014/main" id="{E0569B9A-6CF8-DC4E-A9E0-C04946354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5BDDE-8695-3E4E-A934-26163DABDFD6}"/>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405321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02955-2706-2F4A-AE34-C79342F42E0B}"/>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3" name="Footer Placeholder 2">
            <a:extLst>
              <a:ext uri="{FF2B5EF4-FFF2-40B4-BE49-F238E27FC236}">
                <a16:creationId xmlns:a16="http://schemas.microsoft.com/office/drawing/2014/main" id="{16CB9949-C88A-FF40-AC04-2EFC1C3E15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C36ED-1479-7341-AB60-8CEC81BB76C6}"/>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376226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1669-373A-CF47-B988-02FB69D777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C6755C3-2ADD-874B-9662-C794A1559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F24A9DC-0E80-EF41-8547-78F949C54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FF1D3A-F798-6B4B-AA0D-01E94E4E3AD7}"/>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6" name="Footer Placeholder 5">
            <a:extLst>
              <a:ext uri="{FF2B5EF4-FFF2-40B4-BE49-F238E27FC236}">
                <a16:creationId xmlns:a16="http://schemas.microsoft.com/office/drawing/2014/main" id="{EDF65120-789D-B142-82B0-1734D2C8B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590A8-0657-BC48-8AF0-6B5F79A1B9A3}"/>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193529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BDF2-F628-6A42-A284-E04EFFF909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EB9BE4-42FA-E941-A9AD-1E3FC06B6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597D5B-66A7-474E-BA32-F9A59C2A8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7E62EF-459F-EF41-ABEB-8BD7A396A727}"/>
              </a:ext>
            </a:extLst>
          </p:cNvPr>
          <p:cNvSpPr>
            <a:spLocks noGrp="1"/>
          </p:cNvSpPr>
          <p:nvPr>
            <p:ph type="dt" sz="half" idx="10"/>
          </p:nvPr>
        </p:nvSpPr>
        <p:spPr/>
        <p:txBody>
          <a:bodyPr/>
          <a:lstStyle/>
          <a:p>
            <a:fld id="{E598AAA2-F6A4-3946-AECC-08AC079F2146}" type="datetimeFigureOut">
              <a:rPr lang="en-US" smtClean="0"/>
              <a:t>2/20/21</a:t>
            </a:fld>
            <a:endParaRPr lang="en-US"/>
          </a:p>
        </p:txBody>
      </p:sp>
      <p:sp>
        <p:nvSpPr>
          <p:cNvPr id="6" name="Footer Placeholder 5">
            <a:extLst>
              <a:ext uri="{FF2B5EF4-FFF2-40B4-BE49-F238E27FC236}">
                <a16:creationId xmlns:a16="http://schemas.microsoft.com/office/drawing/2014/main" id="{8824FF2D-8418-6E4C-854B-638E51675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3D1F5-8725-DE42-A65D-8010FFFE4C6F}"/>
              </a:ext>
            </a:extLst>
          </p:cNvPr>
          <p:cNvSpPr>
            <a:spLocks noGrp="1"/>
          </p:cNvSpPr>
          <p:nvPr>
            <p:ph type="sldNum" sz="quarter" idx="12"/>
          </p:nvPr>
        </p:nvSpPr>
        <p:spPr/>
        <p:txBody>
          <a:bodyPr/>
          <a:lstStyle/>
          <a:p>
            <a:fld id="{59A20BF8-4FB4-BF49-8D12-C5EDA4E068A2}" type="slidenum">
              <a:rPr lang="en-US" smtClean="0"/>
              <a:t>‹#›</a:t>
            </a:fld>
            <a:endParaRPr lang="en-US"/>
          </a:p>
        </p:txBody>
      </p:sp>
    </p:spTree>
    <p:extLst>
      <p:ext uri="{BB962C8B-B14F-4D97-AF65-F5344CB8AC3E}">
        <p14:creationId xmlns:p14="http://schemas.microsoft.com/office/powerpoint/2010/main" val="366463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B96BA-295D-5547-9563-5AC4A47EE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AA5183-35F2-F94C-8367-B6AF7A29B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C62AFF-51AB-124C-B8E5-C662EEDE0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AAA2-F6A4-3946-AECC-08AC079F2146}" type="datetimeFigureOut">
              <a:rPr lang="en-US" smtClean="0"/>
              <a:t>2/20/21</a:t>
            </a:fld>
            <a:endParaRPr lang="en-US"/>
          </a:p>
        </p:txBody>
      </p:sp>
      <p:sp>
        <p:nvSpPr>
          <p:cNvPr id="5" name="Footer Placeholder 4">
            <a:extLst>
              <a:ext uri="{FF2B5EF4-FFF2-40B4-BE49-F238E27FC236}">
                <a16:creationId xmlns:a16="http://schemas.microsoft.com/office/drawing/2014/main" id="{641C2E31-DC98-3749-A378-DCF05E735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5CD493-1F8F-8446-B7D8-C7734E7DC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20BF8-4FB4-BF49-8D12-C5EDA4E068A2}" type="slidenum">
              <a:rPr lang="en-US" smtClean="0"/>
              <a:t>‹#›</a:t>
            </a:fld>
            <a:endParaRPr lang="en-US"/>
          </a:p>
        </p:txBody>
      </p:sp>
    </p:spTree>
    <p:extLst>
      <p:ext uri="{BB962C8B-B14F-4D97-AF65-F5344CB8AC3E}">
        <p14:creationId xmlns:p14="http://schemas.microsoft.com/office/powerpoint/2010/main" val="80185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82229D-A3D0-D949-9129-3E06D565E975}"/>
              </a:ext>
            </a:extLst>
          </p:cNvPr>
          <p:cNvSpPr>
            <a:spLocks noGrp="1"/>
          </p:cNvSpPr>
          <p:nvPr>
            <p:ph type="ctrTitle"/>
          </p:nvPr>
        </p:nvSpPr>
        <p:spPr>
          <a:xfrm>
            <a:off x="5354955" y="552182"/>
            <a:ext cx="5998840" cy="3343135"/>
          </a:xfrm>
          <a:noFill/>
        </p:spPr>
        <p:txBody>
          <a:bodyPr>
            <a:normAutofit/>
          </a:bodyPr>
          <a:lstStyle/>
          <a:p>
            <a:pPr algn="l"/>
            <a:r>
              <a:rPr lang="en-GB" sz="5200" i="1"/>
              <a:t>A Streetcar Named</a:t>
            </a:r>
            <a:br>
              <a:rPr lang="en-GB" sz="5200" i="1"/>
            </a:br>
            <a:r>
              <a:rPr lang="en-GB" sz="5200" i="1"/>
              <a:t>Desire: </a:t>
            </a:r>
            <a:r>
              <a:rPr lang="en-GB" sz="5200"/>
              <a:t>#MeToo and the Critics </a:t>
            </a:r>
            <a:br>
              <a:rPr lang="en-GB" sz="5200">
                <a:effectLst/>
              </a:rPr>
            </a:br>
            <a:endParaRPr lang="en-US" sz="5200"/>
          </a:p>
        </p:txBody>
      </p:sp>
      <p:sp>
        <p:nvSpPr>
          <p:cNvPr id="3" name="Subtitle 2">
            <a:extLst>
              <a:ext uri="{FF2B5EF4-FFF2-40B4-BE49-F238E27FC236}">
                <a16:creationId xmlns:a16="http://schemas.microsoft.com/office/drawing/2014/main" id="{3CB3637B-490B-4E46-90FE-AC7DDA18C867}"/>
              </a:ext>
            </a:extLst>
          </p:cNvPr>
          <p:cNvSpPr>
            <a:spLocks noGrp="1"/>
          </p:cNvSpPr>
          <p:nvPr>
            <p:ph type="subTitle" idx="1"/>
          </p:nvPr>
        </p:nvSpPr>
        <p:spPr>
          <a:xfrm>
            <a:off x="5354955" y="4067032"/>
            <a:ext cx="5998840" cy="2067068"/>
          </a:xfrm>
          <a:noFill/>
        </p:spPr>
        <p:txBody>
          <a:bodyPr>
            <a:normAutofit/>
          </a:bodyPr>
          <a:lstStyle/>
          <a:p>
            <a:pPr algn="l"/>
            <a:r>
              <a:rPr lang="en-US"/>
              <a:t>Dr Sos Eltis</a:t>
            </a:r>
          </a:p>
          <a:p>
            <a:pPr algn="l"/>
            <a:r>
              <a:rPr lang="en-US"/>
              <a:t>Brasenose College</a:t>
            </a:r>
          </a:p>
          <a:p>
            <a:pPr algn="l"/>
            <a:r>
              <a:rPr lang="en-US"/>
              <a:t>English Faculty, Oxford </a:t>
            </a:r>
          </a:p>
        </p:txBody>
      </p:sp>
      <p:pic>
        <p:nvPicPr>
          <p:cNvPr id="1026" name="Picture 2">
            <a:extLst>
              <a:ext uri="{FF2B5EF4-FFF2-40B4-BE49-F238E27FC236}">
                <a16:creationId xmlns:a16="http://schemas.microsoft.com/office/drawing/2014/main" id="{16951FA4-2383-7545-90E3-DBA1647CD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377"/>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9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B6339B-1A84-1549-BBE4-E6729ADE2C02}"/>
              </a:ext>
            </a:extLst>
          </p:cNvPr>
          <p:cNvSpPr/>
          <p:nvPr/>
        </p:nvSpPr>
        <p:spPr>
          <a:xfrm>
            <a:off x="820615" y="562708"/>
            <a:ext cx="8323385" cy="3108543"/>
          </a:xfrm>
          <a:prstGeom prst="rect">
            <a:avLst/>
          </a:prstGeom>
        </p:spPr>
        <p:txBody>
          <a:bodyPr wrap="square">
            <a:spAutoFit/>
          </a:bodyPr>
          <a:lstStyle/>
          <a:p>
            <a:r>
              <a:rPr lang="en-US" sz="2800" dirty="0">
                <a:latin typeface="Calibri" panose="020F0502020204030204" pitchFamily="34" charset="0"/>
                <a:ea typeface="DengXian" panose="02010600030101010101" pitchFamily="2" charset="-122"/>
                <a:cs typeface="Calibri" panose="020F0502020204030204" pitchFamily="34" charset="0"/>
              </a:rPr>
              <a:t>“Out of poetic imagination and ordinary compassion he has spun a poignant and luminous story.”</a:t>
            </a:r>
          </a:p>
          <a:p>
            <a:r>
              <a:rPr lang="en-US" sz="2800" dirty="0">
                <a:latin typeface="Calibri" panose="020F0502020204030204" pitchFamily="34" charset="0"/>
                <a:ea typeface="DengXian" panose="02010600030101010101" pitchFamily="2" charset="-122"/>
                <a:cs typeface="Calibri" panose="020F0502020204030204" pitchFamily="34" charset="0"/>
              </a:rPr>
              <a:t>(Brooks Atkinson, </a:t>
            </a:r>
            <a:r>
              <a:rPr lang="en-US" sz="2800" i="1" dirty="0">
                <a:latin typeface="Calibri" panose="020F0502020204030204" pitchFamily="34" charset="0"/>
                <a:ea typeface="DengXian" panose="02010600030101010101" pitchFamily="2" charset="-122"/>
                <a:cs typeface="Calibri" panose="020F0502020204030204" pitchFamily="34" charset="0"/>
              </a:rPr>
              <a:t>NY Times </a:t>
            </a:r>
            <a:r>
              <a:rPr lang="en-US" sz="2800" dirty="0">
                <a:latin typeface="Calibri" panose="020F0502020204030204" pitchFamily="34" charset="0"/>
                <a:ea typeface="DengXian" panose="02010600030101010101" pitchFamily="2" charset="-122"/>
                <a:cs typeface="Calibri" panose="020F0502020204030204" pitchFamily="34" charset="0"/>
              </a:rPr>
              <a:t>1947)</a:t>
            </a:r>
          </a:p>
          <a:p>
            <a:endParaRPr lang="en-US" sz="2800" dirty="0">
              <a:latin typeface="Calibri" panose="020F0502020204030204" pitchFamily="34" charset="0"/>
              <a:ea typeface="DengXian" panose="02010600030101010101" pitchFamily="2" charset="-122"/>
              <a:cs typeface="Calibri" panose="020F0502020204030204" pitchFamily="34" charset="0"/>
            </a:endParaRPr>
          </a:p>
          <a:p>
            <a:r>
              <a:rPr lang="en-US" sz="2800" dirty="0">
                <a:latin typeface="Calibri" panose="020F0502020204030204" pitchFamily="34" charset="0"/>
                <a:ea typeface="DengXian" panose="02010600030101010101" pitchFamily="2" charset="-122"/>
              </a:rPr>
              <a:t>“a </a:t>
            </a:r>
            <a:r>
              <a:rPr lang="en-GB" sz="2800" dirty="0">
                <a:solidFill>
                  <a:srgbClr val="000000"/>
                </a:solidFill>
                <a:latin typeface="Calibri" panose="020F0502020204030204" pitchFamily="34" charset="0"/>
                <a:ea typeface="Times New Roman" panose="02020603050405020304" pitchFamily="18" charset="0"/>
              </a:rPr>
              <a:t>brilliant, implacable play about the disintegration of a woman, or, if you like, of a society”</a:t>
            </a:r>
            <a:r>
              <a:rPr lang="en-GB" sz="2800" dirty="0">
                <a:effectLst/>
              </a:rPr>
              <a:t> </a:t>
            </a:r>
          </a:p>
          <a:p>
            <a:r>
              <a:rPr lang="en-GB" sz="2800" dirty="0">
                <a:latin typeface="Calibri" panose="020F0502020204030204" pitchFamily="34" charset="0"/>
                <a:ea typeface="DengXian" panose="02010600030101010101" pitchFamily="2" charset="-122"/>
              </a:rPr>
              <a:t>(</a:t>
            </a:r>
            <a:r>
              <a:rPr lang="en-US" sz="2800" dirty="0" err="1">
                <a:latin typeface="Calibri" panose="020F0502020204030204" pitchFamily="34" charset="0"/>
                <a:ea typeface="DengXian" panose="02010600030101010101" pitchFamily="2" charset="-122"/>
              </a:rPr>
              <a:t>Woolcott</a:t>
            </a:r>
            <a:r>
              <a:rPr lang="en-US" sz="2800" dirty="0">
                <a:latin typeface="Calibri" panose="020F0502020204030204" pitchFamily="34" charset="0"/>
                <a:ea typeface="DengXian" panose="02010600030101010101" pitchFamily="2" charset="-122"/>
              </a:rPr>
              <a:t> Gibbs, </a:t>
            </a:r>
            <a:r>
              <a:rPr lang="en-US" sz="2800" i="1" dirty="0">
                <a:latin typeface="Calibri" panose="020F0502020204030204" pitchFamily="34" charset="0"/>
                <a:ea typeface="DengXian" panose="02010600030101010101" pitchFamily="2" charset="-122"/>
              </a:rPr>
              <a:t>The New Yorker, </a:t>
            </a:r>
            <a:r>
              <a:rPr lang="en-US" sz="2800" dirty="0">
                <a:latin typeface="Calibri" panose="020F0502020204030204" pitchFamily="34" charset="0"/>
                <a:ea typeface="DengXian" panose="02010600030101010101" pitchFamily="2" charset="-122"/>
              </a:rPr>
              <a:t>1947)</a:t>
            </a:r>
            <a:endParaRPr lang="en-US" sz="2800" dirty="0"/>
          </a:p>
        </p:txBody>
      </p:sp>
    </p:spTree>
    <p:extLst>
      <p:ext uri="{BB962C8B-B14F-4D97-AF65-F5344CB8AC3E}">
        <p14:creationId xmlns:p14="http://schemas.microsoft.com/office/powerpoint/2010/main" val="313162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DBDCC0-6CD4-1848-A40A-4D04DCA01CBD}"/>
              </a:ext>
            </a:extLst>
          </p:cNvPr>
          <p:cNvSpPr/>
          <p:nvPr/>
        </p:nvSpPr>
        <p:spPr>
          <a:xfrm>
            <a:off x="1770186" y="140677"/>
            <a:ext cx="7373814" cy="4801314"/>
          </a:xfrm>
          <a:prstGeom prst="rect">
            <a:avLst/>
          </a:prstGeom>
        </p:spPr>
        <p:txBody>
          <a:bodyPr wrap="square">
            <a:spAutoFit/>
          </a:bodyPr>
          <a:lstStyle/>
          <a:p>
            <a:pPr marL="457200"/>
            <a:r>
              <a:rPr lang="en-US" sz="2400" dirty="0">
                <a:latin typeface="Calibri" panose="020F0502020204030204" pitchFamily="34" charset="0"/>
                <a:ea typeface="DengXian" panose="02010600030101010101" pitchFamily="2" charset="-122"/>
                <a:cs typeface="Calibri" panose="020F0502020204030204" pitchFamily="34" charset="0"/>
              </a:rPr>
              <a:t>Some reviewers thought Blanche Du </a:t>
            </a:r>
            <a:r>
              <a:rPr lang="en-US" sz="2400" dirty="0" err="1">
                <a:latin typeface="Calibri" panose="020F0502020204030204" pitchFamily="34" charset="0"/>
                <a:ea typeface="DengXian" panose="02010600030101010101" pitchFamily="2" charset="-122"/>
                <a:cs typeface="Calibri" panose="020F0502020204030204" pitchFamily="34" charset="0"/>
              </a:rPr>
              <a:t>Bois</a:t>
            </a:r>
            <a:r>
              <a:rPr lang="en-US" sz="2400" dirty="0">
                <a:latin typeface="Calibri" panose="020F0502020204030204" pitchFamily="34" charset="0"/>
                <a:ea typeface="DengXian" panose="02010600030101010101" pitchFamily="2" charset="-122"/>
                <a:cs typeface="Calibri" panose="020F0502020204030204" pitchFamily="34" charset="0"/>
              </a:rPr>
              <a:t> a “boozy prostitute,” and others believed her a nymphomaniac. Such designations are not only inaccurate but reveal a total failure to understand the author’s intention and the theme of the play. Tennessee Williams is a poet of frustration, and what his play says is that aspiration, sensitivity, departure from the norm are battered, bruised, and disgraced in our world today. </a:t>
            </a:r>
            <a:endParaRPr lang="en-GB" sz="2400" dirty="0">
              <a:latin typeface="Calibri" panose="020F0502020204030204" pitchFamily="34" charset="0"/>
              <a:ea typeface="DengXian" panose="02010600030101010101" pitchFamily="2" charset="-122"/>
              <a:cs typeface="Arial" panose="020B0604020202020204" pitchFamily="34" charset="0"/>
            </a:endParaRPr>
          </a:p>
          <a:p>
            <a:pPr marL="457200"/>
            <a:r>
              <a:rPr lang="en-US" sz="2400" dirty="0">
                <a:latin typeface="Calibri" panose="020F0502020204030204" pitchFamily="34" charset="0"/>
                <a:ea typeface="DengXian" panose="02010600030101010101" pitchFamily="2" charset="-122"/>
                <a:cs typeface="Calibri" panose="020F0502020204030204" pitchFamily="34" charset="0"/>
              </a:rPr>
              <a:t>	‘It would be far truer to think of Blanche Du </a:t>
            </a:r>
            <a:r>
              <a:rPr lang="en-US" sz="2400" dirty="0" err="1">
                <a:latin typeface="Calibri" panose="020F0502020204030204" pitchFamily="34" charset="0"/>
                <a:ea typeface="DengXian" panose="02010600030101010101" pitchFamily="2" charset="-122"/>
                <a:cs typeface="Calibri" panose="020F0502020204030204" pitchFamily="34" charset="0"/>
              </a:rPr>
              <a:t>Bois</a:t>
            </a:r>
            <a:r>
              <a:rPr lang="en-US" sz="2400" dirty="0">
                <a:latin typeface="Calibri" panose="020F0502020204030204" pitchFamily="34" charset="0"/>
                <a:ea typeface="DengXian" panose="02010600030101010101" pitchFamily="2" charset="-122"/>
                <a:cs typeface="Calibri" panose="020F0502020204030204" pitchFamily="34" charset="0"/>
              </a:rPr>
              <a:t> as the potential artist in all of us than as a deteriorated Southern belle. </a:t>
            </a:r>
          </a:p>
          <a:p>
            <a:pPr marL="457200"/>
            <a:endParaRPr lang="en-US" dirty="0">
              <a:latin typeface="Calibri" panose="020F0502020204030204" pitchFamily="34" charset="0"/>
              <a:ea typeface="DengXian" panose="02010600030101010101" pitchFamily="2" charset="-122"/>
              <a:cs typeface="Calibri" panose="020F0502020204030204" pitchFamily="34" charset="0"/>
            </a:endParaRPr>
          </a:p>
          <a:p>
            <a:pPr marL="457200"/>
            <a:r>
              <a:rPr lang="en-US" sz="2400" dirty="0">
                <a:latin typeface="Calibri" panose="020F0502020204030204" pitchFamily="34" charset="0"/>
                <a:ea typeface="DengXian" panose="02010600030101010101" pitchFamily="2" charset="-122"/>
                <a:cs typeface="Calibri" panose="020F0502020204030204" pitchFamily="34" charset="0"/>
              </a:rPr>
              <a:t>(Harold Clurman, </a:t>
            </a:r>
            <a:r>
              <a:rPr lang="en-US" sz="2400" i="1" dirty="0">
                <a:latin typeface="Calibri" panose="020F0502020204030204" pitchFamily="34" charset="0"/>
                <a:ea typeface="DengXian" panose="02010600030101010101" pitchFamily="2" charset="-122"/>
                <a:cs typeface="Calibri" panose="020F0502020204030204" pitchFamily="34" charset="0"/>
              </a:rPr>
              <a:t>New Republic, </a:t>
            </a:r>
            <a:r>
              <a:rPr lang="en-US" sz="2400" dirty="0">
                <a:latin typeface="Calibri" panose="020F0502020204030204" pitchFamily="34" charset="0"/>
                <a:ea typeface="DengXian" panose="02010600030101010101" pitchFamily="2" charset="-122"/>
                <a:cs typeface="Calibri" panose="020F0502020204030204" pitchFamily="34" charset="0"/>
              </a:rPr>
              <a:t>1948)</a:t>
            </a:r>
            <a:endParaRPr lang="en-GB" sz="24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2296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171D4A-AAA0-004C-879A-949D4FFC2AC6}"/>
              </a:ext>
            </a:extLst>
          </p:cNvPr>
          <p:cNvSpPr/>
          <p:nvPr/>
        </p:nvSpPr>
        <p:spPr>
          <a:xfrm>
            <a:off x="1582615" y="1028343"/>
            <a:ext cx="8510954" cy="3785652"/>
          </a:xfrm>
          <a:prstGeom prst="rect">
            <a:avLst/>
          </a:prstGeom>
        </p:spPr>
        <p:txBody>
          <a:bodyPr wrap="square">
            <a:spAutoFit/>
          </a:bodyPr>
          <a:lstStyle/>
          <a:p>
            <a:pPr marL="457200"/>
            <a:r>
              <a:rPr lang="en-US" sz="2000" dirty="0">
                <a:latin typeface="Calibri" panose="020F0502020204030204" pitchFamily="34" charset="0"/>
                <a:ea typeface="DengXian" panose="02010600030101010101" pitchFamily="2" charset="-122"/>
                <a:cs typeface="Calibri" panose="020F0502020204030204" pitchFamily="34" charset="0"/>
              </a:rPr>
              <a:t>‘Her amatory adventures, which her brother-in-law (like some of the critics) regards as the mark of her inferiority, are the unwholesome means she uses to maintain her connection with life, to fight the sense of death which her whole background has created in her. The play’s story show us Blanche’s seeking haven in a simple, healthy man and that in this, too, she is defeated because everything in her environment conspires to degrade the meaning of her tragic situation.  . . .  Her lies are part of her will-to-beauty; her wretched romanticism is a futile reaching toward a fullness of life. She is not a drunkard, and she is not insane when she is committed to an asylum. She is an almost willing victim of a world that has trapped her and in which she can find “peace” only by accepting the verdict of her unfitness for “normal” life. </a:t>
            </a:r>
            <a:endParaRPr lang="en-GB" sz="20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15585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7F332-3B4B-CF49-8804-C5406740BC61}"/>
              </a:ext>
            </a:extLst>
          </p:cNvPr>
          <p:cNvSpPr/>
          <p:nvPr/>
        </p:nvSpPr>
        <p:spPr>
          <a:xfrm>
            <a:off x="1312985" y="1305342"/>
            <a:ext cx="7831015" cy="4708981"/>
          </a:xfrm>
          <a:prstGeom prst="rect">
            <a:avLst/>
          </a:prstGeom>
        </p:spPr>
        <p:txBody>
          <a:bodyPr wrap="square">
            <a:spAutoFit/>
          </a:bodyPr>
          <a:lstStyle/>
          <a:p>
            <a:pPr marL="457200"/>
            <a:r>
              <a:rPr lang="en-US" sz="2000" dirty="0">
                <a:latin typeface="Calibri" panose="020F0502020204030204" pitchFamily="34" charset="0"/>
                <a:ea typeface="DengXian" panose="02010600030101010101" pitchFamily="2" charset="-122"/>
                <a:cs typeface="Calibri" panose="020F0502020204030204" pitchFamily="34" charset="0"/>
              </a:rPr>
              <a:t>[Stanley] is the embodiment of animal force, of brute life unconcerned and even consciously scornful of every value that does not come within the scope of such life. He resents being called a Polack, and he quotes Huey Long, who assured him that “every man is a king.” He screams that he is a hundred per cent American, and breaks dishes and mistreats his women to prove it. He is all muscle, lumpish sensuality, and crude energy, given support by a society that hardly demands more of him. He is the unwitting antichrist of our time, the little man who will break the back of every effort to create a more comprehensive world in which thought and conscience, a broader humanity are expected to evolve from the old Adam. His mentality provides the soil for fascism, viewed not as a political movement but as a state of being.</a:t>
            </a:r>
          </a:p>
          <a:p>
            <a:pPr marL="457200"/>
            <a:endParaRPr lang="en-US" sz="2000" dirty="0">
              <a:latin typeface="Calibri" panose="020F0502020204030204" pitchFamily="34" charset="0"/>
              <a:ea typeface="DengXian" panose="02010600030101010101" pitchFamily="2" charset="-122"/>
              <a:cs typeface="Calibri" panose="020F0502020204030204" pitchFamily="34" charset="0"/>
            </a:endParaRPr>
          </a:p>
          <a:p>
            <a:pPr marL="457200"/>
            <a:r>
              <a:rPr lang="en-US" sz="2000" dirty="0">
                <a:latin typeface="Calibri" panose="020F0502020204030204" pitchFamily="34" charset="0"/>
                <a:ea typeface="DengXian" panose="02010600030101010101" pitchFamily="2" charset="-122"/>
                <a:cs typeface="Calibri" panose="020F0502020204030204" pitchFamily="34" charset="0"/>
              </a:rPr>
              <a:t>(Harold Clurman, 1948)</a:t>
            </a:r>
            <a:endParaRPr lang="en-GB" sz="20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53806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60671-2AFD-B044-81D9-F6F6083B5C8B}"/>
              </a:ext>
            </a:extLst>
          </p:cNvPr>
          <p:cNvSpPr/>
          <p:nvPr/>
        </p:nvSpPr>
        <p:spPr>
          <a:xfrm>
            <a:off x="2074985" y="1137138"/>
            <a:ext cx="7069015" cy="3046988"/>
          </a:xfrm>
          <a:prstGeom prst="rect">
            <a:avLst/>
          </a:prstGeom>
        </p:spPr>
        <p:txBody>
          <a:bodyPr wrap="square">
            <a:spAutoFit/>
          </a:bodyPr>
          <a:lstStyle/>
          <a:p>
            <a:r>
              <a:rPr lang="en-US" sz="2400" b="1" dirty="0">
                <a:latin typeface="Calibri" panose="020F0502020204030204" pitchFamily="34" charset="0"/>
                <a:ea typeface="DengXian" panose="02010600030101010101" pitchFamily="2" charset="-122"/>
                <a:cs typeface="Calibri" panose="020F0502020204030204" pitchFamily="34" charset="0"/>
              </a:rPr>
              <a:t>“</a:t>
            </a:r>
            <a:r>
              <a:rPr lang="en-US" sz="2400" dirty="0">
                <a:latin typeface="Calibri" panose="020F0502020204030204" pitchFamily="34" charset="0"/>
                <a:ea typeface="DengXian" panose="02010600030101010101" pitchFamily="2" charset="-122"/>
                <a:cs typeface="Calibri" panose="020F0502020204030204" pitchFamily="34" charset="0"/>
              </a:rPr>
              <a:t>To present it all as mere pretense is to turn Blanche into another self-serving struggler in a Darwinian world. She, too, to use her words, has come to ‘hang back with the brutes.’”</a:t>
            </a:r>
          </a:p>
          <a:p>
            <a:endParaRPr lang="en-US" sz="2400" dirty="0">
              <a:latin typeface="Calibri" panose="020F0502020204030204" pitchFamily="34" charset="0"/>
              <a:ea typeface="DengXian" panose="02010600030101010101" pitchFamily="2" charset="-122"/>
              <a:cs typeface="Calibri" panose="020F0502020204030204" pitchFamily="34" charset="0"/>
            </a:endParaRPr>
          </a:p>
          <a:p>
            <a:endParaRPr lang="en-US" sz="2400" dirty="0">
              <a:latin typeface="Calibri" panose="020F0502020204030204" pitchFamily="34" charset="0"/>
              <a:ea typeface="DengXian" panose="02010600030101010101" pitchFamily="2" charset="-122"/>
              <a:cs typeface="Calibri" panose="020F0502020204030204" pitchFamily="34" charset="0"/>
            </a:endParaRPr>
          </a:p>
          <a:p>
            <a:endParaRPr lang="en-US" sz="2400" dirty="0">
              <a:latin typeface="Calibri" panose="020F0502020204030204" pitchFamily="34" charset="0"/>
              <a:ea typeface="DengXian" panose="02010600030101010101" pitchFamily="2" charset="-122"/>
              <a:cs typeface="Calibri" panose="020F0502020204030204" pitchFamily="34" charset="0"/>
            </a:endParaRPr>
          </a:p>
          <a:p>
            <a:r>
              <a:rPr lang="en-US" sz="2400" dirty="0">
                <a:latin typeface="Calibri" panose="020F0502020204030204" pitchFamily="34" charset="0"/>
                <a:ea typeface="DengXian" panose="02010600030101010101" pitchFamily="2" charset="-122"/>
                <a:cs typeface="Calibri" panose="020F0502020204030204" pitchFamily="34" charset="0"/>
              </a:rPr>
              <a:t>(Ben Brantley, </a:t>
            </a:r>
            <a:r>
              <a:rPr lang="en-US" sz="2400" i="1" dirty="0">
                <a:latin typeface="Calibri" panose="020F0502020204030204" pitchFamily="34" charset="0"/>
                <a:ea typeface="DengXian" panose="02010600030101010101" pitchFamily="2" charset="-122"/>
                <a:cs typeface="Calibri" panose="020F0502020204030204" pitchFamily="34" charset="0"/>
              </a:rPr>
              <a:t>NY Times, </a:t>
            </a:r>
            <a:r>
              <a:rPr lang="en-US" sz="2400" dirty="0">
                <a:latin typeface="Calibri" panose="020F0502020204030204" pitchFamily="34" charset="0"/>
                <a:ea typeface="DengXian" panose="02010600030101010101" pitchFamily="2" charset="-122"/>
                <a:cs typeface="Calibri" panose="020F0502020204030204" pitchFamily="34" charset="0"/>
              </a:rPr>
              <a:t>2004)</a:t>
            </a:r>
            <a:endParaRPr lang="en-GB" sz="24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3916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072A2C3-BE7A-164F-9A1C-3CA459157F11}"/>
              </a:ext>
            </a:extLst>
          </p:cNvPr>
          <p:cNvSpPr>
            <a:spLocks noGrp="1"/>
          </p:cNvSpPr>
          <p:nvPr>
            <p:ph type="title"/>
          </p:nvPr>
        </p:nvSpPr>
        <p:spPr>
          <a:xfrm>
            <a:off x="7429500" y="1871662"/>
            <a:ext cx="3922774" cy="2014081"/>
          </a:xfrm>
          <a:noFill/>
        </p:spPr>
        <p:txBody>
          <a:bodyPr vert="horz" lIns="91440" tIns="45720" rIns="91440" bIns="45720" rtlCol="0" anchor="b">
            <a:normAutofit fontScale="90000"/>
          </a:bodyPr>
          <a:lstStyle/>
          <a:p>
            <a:r>
              <a:rPr lang="en-US" sz="2100" dirty="0"/>
              <a:t>“she has the intelligence, the wry </a:t>
            </a:r>
            <a:r>
              <a:rPr lang="en-US" sz="2100" dirty="0" err="1"/>
              <a:t>humour</a:t>
            </a:r>
            <a:r>
              <a:rPr lang="en-US" sz="2100" dirty="0"/>
              <a:t>, the yearning for love and the capacity to express it, the warmth and the radiance thwarted by circumstances: indeed, the key qualities that make her Williams’s most striking creation.”</a:t>
            </a:r>
            <a:br>
              <a:rPr lang="en-US" sz="2100" dirty="0"/>
            </a:br>
            <a:br>
              <a:rPr lang="en-US" sz="2100" dirty="0"/>
            </a:br>
            <a:br>
              <a:rPr lang="en-US" sz="2100" dirty="0"/>
            </a:br>
            <a:r>
              <a:rPr lang="en-US" sz="2100" dirty="0"/>
              <a:t>(Benedict Nightingale, </a:t>
            </a:r>
            <a:r>
              <a:rPr lang="en-US" sz="2100" i="1" dirty="0"/>
              <a:t>Times, </a:t>
            </a:r>
            <a:r>
              <a:rPr lang="en-US" sz="2100" dirty="0"/>
              <a:t>2009)</a:t>
            </a:r>
            <a:br>
              <a:rPr lang="en-US" sz="2100" dirty="0"/>
            </a:br>
            <a:endParaRPr lang="en-US" sz="2100" dirty="0"/>
          </a:p>
        </p:txBody>
      </p:sp>
      <p:pic>
        <p:nvPicPr>
          <p:cNvPr id="7170" name="Picture 2">
            <a:extLst>
              <a:ext uri="{FF2B5EF4-FFF2-40B4-BE49-F238E27FC236}">
                <a16:creationId xmlns:a16="http://schemas.microsoft.com/office/drawing/2014/main" id="{10F37FB7-752D-1C4F-8CFA-18E8297C156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23776"/>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1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A95F0-29D4-8B40-BB54-CE06D9794F79}"/>
              </a:ext>
            </a:extLst>
          </p:cNvPr>
          <p:cNvSpPr>
            <a:spLocks noGrp="1"/>
          </p:cNvSpPr>
          <p:nvPr>
            <p:ph type="title"/>
          </p:nvPr>
        </p:nvSpPr>
        <p:spPr>
          <a:xfrm>
            <a:off x="6524594" y="740387"/>
            <a:ext cx="4984813" cy="3157080"/>
          </a:xfrm>
          <a:noFill/>
        </p:spPr>
        <p:txBody>
          <a:bodyPr vert="horz" lIns="91440" tIns="45720" rIns="91440" bIns="45720" rtlCol="0" anchor="b">
            <a:normAutofit fontScale="90000"/>
          </a:bodyPr>
          <a:lstStyle/>
          <a:p>
            <a:r>
              <a:rPr lang="en-US" sz="2400" dirty="0"/>
              <a:t>“the assaults and sex normally left off stage – invest this </a:t>
            </a:r>
            <a:r>
              <a:rPr lang="en-US" sz="2400" i="1" dirty="0"/>
              <a:t>Streetcar</a:t>
            </a:r>
            <a:r>
              <a:rPr lang="en-US" sz="2400" dirty="0"/>
              <a:t> with fresh, raw power, particularly exploring the disturbing fine line between </a:t>
            </a:r>
            <a:r>
              <a:rPr lang="en-US" sz="2400" dirty="0" err="1"/>
              <a:t>ardour</a:t>
            </a:r>
            <a:r>
              <a:rPr lang="en-US" sz="2400" dirty="0"/>
              <a:t> and domestic abuse in Stanley and Stella’s relationship. </a:t>
            </a:r>
            <a:br>
              <a:rPr lang="en-US" sz="2400" dirty="0"/>
            </a:br>
            <a:r>
              <a:rPr lang="en-US" sz="2400" dirty="0"/>
              <a:t>	‘[Vanessa] Kirby’s lissome Stella is strikingly libidinous with a masochistic streak”</a:t>
            </a:r>
            <a:br>
              <a:rPr lang="en-US" sz="2400" dirty="0"/>
            </a:br>
            <a:br>
              <a:rPr lang="en-US" sz="2200" dirty="0"/>
            </a:br>
            <a:r>
              <a:rPr lang="en-US" sz="2200" dirty="0"/>
              <a:t>(Kate Bassett, </a:t>
            </a:r>
            <a:r>
              <a:rPr lang="en-US" sz="2200" i="1" dirty="0"/>
              <a:t>Times</a:t>
            </a:r>
            <a:r>
              <a:rPr lang="en-US" sz="2200" dirty="0"/>
              <a:t>, 2014)</a:t>
            </a:r>
            <a:br>
              <a:rPr lang="en-US" sz="1700" dirty="0"/>
            </a:br>
            <a:endParaRPr lang="en-US" sz="1700" dirty="0"/>
          </a:p>
        </p:txBody>
      </p:sp>
      <p:pic>
        <p:nvPicPr>
          <p:cNvPr id="8196" name="Picture 4">
            <a:extLst>
              <a:ext uri="{FF2B5EF4-FFF2-40B4-BE49-F238E27FC236}">
                <a16:creationId xmlns:a16="http://schemas.microsoft.com/office/drawing/2014/main" id="{27E1B191-88EF-BB4A-9095-5AD5B57E2E1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820" r="9823" b="2"/>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80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512443-4180-724D-AA33-763D1266AC0F}"/>
              </a:ext>
            </a:extLst>
          </p:cNvPr>
          <p:cNvSpPr/>
          <p:nvPr/>
        </p:nvSpPr>
        <p:spPr>
          <a:xfrm>
            <a:off x="1688123" y="609601"/>
            <a:ext cx="8815754" cy="4893647"/>
          </a:xfrm>
          <a:prstGeom prst="rect">
            <a:avLst/>
          </a:prstGeom>
        </p:spPr>
        <p:txBody>
          <a:bodyPr wrap="square">
            <a:spAutoFit/>
          </a:bodyPr>
          <a:lstStyle/>
          <a:p>
            <a:r>
              <a:rPr lang="en-US" sz="2400" dirty="0"/>
              <a:t>He felt his way under her skin because, in a sense, he was Blanche DuBois himself: a Southerner with a nostalgia for the Eden he believed had been ruined by the crude and brutal, a gay man in whom a hankering for purity clashed with a taste for rough trade.”</a:t>
            </a:r>
          </a:p>
          <a:p>
            <a:r>
              <a:rPr lang="en-US" sz="2400" dirty="0"/>
              <a:t>(Benedict Nightingale, </a:t>
            </a:r>
            <a:r>
              <a:rPr lang="en-US" sz="2400" i="1" dirty="0"/>
              <a:t>Times, </a:t>
            </a:r>
            <a:r>
              <a:rPr lang="en-US" sz="2400" dirty="0"/>
              <a:t>Oct 2002) </a:t>
            </a:r>
            <a:endParaRPr lang="en-GB" sz="2400" dirty="0"/>
          </a:p>
          <a:p>
            <a:endParaRPr lang="en-GB" sz="2400" dirty="0"/>
          </a:p>
          <a:p>
            <a:r>
              <a:rPr lang="en-GB" sz="2400" dirty="0"/>
              <a:t>“My own view is that Williams has ventriloquised and </a:t>
            </a:r>
            <a:r>
              <a:rPr lang="en-GB" sz="2400" dirty="0" err="1"/>
              <a:t>heterosexualised</a:t>
            </a:r>
            <a:r>
              <a:rPr lang="en-GB" sz="2400" dirty="0"/>
              <a:t> his own sensibilities into Blanche: this is a fictional variant of a gay man doing the tense bickering and bantering with a half-naked Stanley and, perhaps, delicately kissing a young boy on the lips. Only in this context can you understand Stanley’s puzzled unease and contempt.”</a:t>
            </a:r>
          </a:p>
          <a:p>
            <a:r>
              <a:rPr lang="en-GB" sz="2400" dirty="0"/>
              <a:t>(Peter Bradshaw, </a:t>
            </a:r>
            <a:r>
              <a:rPr lang="en-GB" sz="2400" i="1" dirty="0"/>
              <a:t>Guardian</a:t>
            </a:r>
            <a:r>
              <a:rPr lang="en-GB" sz="2400" dirty="0"/>
              <a:t>, Feb 2020)</a:t>
            </a:r>
            <a:endParaRPr lang="en-US" sz="2400" dirty="0"/>
          </a:p>
        </p:txBody>
      </p:sp>
    </p:spTree>
    <p:extLst>
      <p:ext uri="{BB962C8B-B14F-4D97-AF65-F5344CB8AC3E}">
        <p14:creationId xmlns:p14="http://schemas.microsoft.com/office/powerpoint/2010/main" val="64688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C40F83-FC10-D74B-87EB-180F3E72E9B5}"/>
              </a:ext>
            </a:extLst>
          </p:cNvPr>
          <p:cNvSpPr>
            <a:spLocks noGrp="1"/>
          </p:cNvSpPr>
          <p:nvPr>
            <p:ph type="title"/>
          </p:nvPr>
        </p:nvSpPr>
        <p:spPr>
          <a:xfrm>
            <a:off x="6739465" y="637762"/>
            <a:ext cx="4305889" cy="3570580"/>
          </a:xfrm>
        </p:spPr>
        <p:txBody>
          <a:bodyPr vert="horz" lIns="91440" tIns="45720" rIns="91440" bIns="45720" rtlCol="0" anchor="t">
            <a:normAutofit fontScale="90000"/>
          </a:bodyPr>
          <a:lstStyle/>
          <a:p>
            <a:r>
              <a:rPr lang="en-US" sz="3100" b="1" dirty="0"/>
              <a:t>“[Blanche’s] sister and husband can now resume their happiness, proving Williams’s thesis that healthy life can go on only after it is rid of unwholesome influence. . .” </a:t>
            </a:r>
            <a:br>
              <a:rPr lang="en-US" sz="3100" b="1" dirty="0"/>
            </a:br>
            <a:br>
              <a:rPr lang="en-US" sz="3100" b="1" dirty="0"/>
            </a:br>
            <a:r>
              <a:rPr lang="en-US" sz="3100" b="1" i="1" dirty="0"/>
              <a:t>Life</a:t>
            </a:r>
            <a:r>
              <a:rPr lang="en-US" sz="3100" b="1" dirty="0"/>
              <a:t>, 15 Dec 1947</a:t>
            </a:r>
            <a:endParaRPr lang="en-US" sz="3100" dirty="0"/>
          </a:p>
        </p:txBody>
      </p:sp>
      <p:pic>
        <p:nvPicPr>
          <p:cNvPr id="2050" name="Picture 2">
            <a:extLst>
              <a:ext uri="{FF2B5EF4-FFF2-40B4-BE49-F238E27FC236}">
                <a16:creationId xmlns:a16="http://schemas.microsoft.com/office/drawing/2014/main" id="{A50F3BD7-2405-A84B-8331-A9352D6FA95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8" r="882" b="1"/>
          <a:stretch/>
        </p:blipFill>
        <p:spPr bwMode="auto">
          <a:xfrm>
            <a:off x="1155546" y="637762"/>
            <a:ext cx="4284407" cy="557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91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917C-6CEB-154D-A928-3F85FD47D654}"/>
              </a:ext>
            </a:extLst>
          </p:cNvPr>
          <p:cNvSpPr>
            <a:spLocks noGrp="1"/>
          </p:cNvSpPr>
          <p:nvPr>
            <p:ph type="title"/>
          </p:nvPr>
        </p:nvSpPr>
        <p:spPr>
          <a:xfrm>
            <a:off x="652750" y="640081"/>
            <a:ext cx="4806184" cy="4123272"/>
          </a:xfrm>
          <a:noFill/>
        </p:spPr>
        <p:txBody>
          <a:bodyPr vert="horz" lIns="91440" tIns="45720" rIns="91440" bIns="45720" rtlCol="0" anchor="b">
            <a:normAutofit/>
          </a:bodyPr>
          <a:lstStyle/>
          <a:p>
            <a:pPr algn="r"/>
            <a:r>
              <a:rPr lang="en-US" sz="2600" b="1" dirty="0"/>
              <a:t>”For weeks she has been insulting and trying to attract him. When his wife is in the hospital having a baby, Blanche hysterically attacks him with the top of a broken bottle. In a half-drunken fury, Stanley rapes her.”</a:t>
            </a:r>
            <a:br>
              <a:rPr lang="en-US" sz="2600" b="1" dirty="0"/>
            </a:br>
            <a:br>
              <a:rPr lang="en-US" sz="2600" b="1" dirty="0"/>
            </a:br>
            <a:r>
              <a:rPr lang="en-US" sz="2600" b="1" i="1" dirty="0"/>
              <a:t>Life</a:t>
            </a:r>
            <a:r>
              <a:rPr lang="en-US" sz="2600" b="1" dirty="0"/>
              <a:t>, 15 Dec 1947</a:t>
            </a:r>
            <a:r>
              <a:rPr lang="en-US" sz="2600" dirty="0">
                <a:effectLst/>
              </a:rPr>
              <a:t> </a:t>
            </a:r>
            <a:endParaRPr lang="en-US" sz="2600" dirty="0"/>
          </a:p>
        </p:txBody>
      </p:sp>
      <p:pic>
        <p:nvPicPr>
          <p:cNvPr id="4" name="Content Placeholder 3">
            <a:extLst>
              <a:ext uri="{FF2B5EF4-FFF2-40B4-BE49-F238E27FC236}">
                <a16:creationId xmlns:a16="http://schemas.microsoft.com/office/drawing/2014/main" id="{492F403E-B4D3-DB44-BBAF-ADAE93AFE35E}"/>
              </a:ext>
            </a:extLst>
          </p:cNvPr>
          <p:cNvPicPr>
            <a:picLocks noGrp="1" noChangeAspect="1"/>
          </p:cNvPicPr>
          <p:nvPr>
            <p:ph idx="1"/>
          </p:nvPr>
        </p:nvPicPr>
        <p:blipFill rotWithShape="1">
          <a:blip r:embed="rId2"/>
          <a:srcRect t="17207" r="2" b="8101"/>
          <a:stretch/>
        </p:blipFill>
        <p:spPr>
          <a:xfrm>
            <a:off x="6095999" y="10"/>
            <a:ext cx="6105655" cy="6857990"/>
          </a:xfrm>
          <a:prstGeom prst="rect">
            <a:avLst/>
          </a:prstGeom>
        </p:spPr>
      </p:pic>
    </p:spTree>
    <p:extLst>
      <p:ext uri="{BB962C8B-B14F-4D97-AF65-F5344CB8AC3E}">
        <p14:creationId xmlns:p14="http://schemas.microsoft.com/office/powerpoint/2010/main" val="380065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17925-7D22-4D4D-800C-ECD658C9CBA1}"/>
              </a:ext>
            </a:extLst>
          </p:cNvPr>
          <p:cNvSpPr>
            <a:spLocks noGrp="1"/>
          </p:cNvSpPr>
          <p:nvPr>
            <p:ph type="title"/>
          </p:nvPr>
        </p:nvSpPr>
        <p:spPr>
          <a:xfrm>
            <a:off x="4553733" y="548464"/>
            <a:ext cx="6798541" cy="1675623"/>
          </a:xfrm>
        </p:spPr>
        <p:txBody>
          <a:bodyPr anchor="b">
            <a:normAutofit/>
          </a:bodyPr>
          <a:lstStyle/>
          <a:p>
            <a:endParaRPr lang="en-US" sz="4000"/>
          </a:p>
        </p:txBody>
      </p:sp>
      <p:pic>
        <p:nvPicPr>
          <p:cNvPr id="10242" name="Picture 2">
            <a:extLst>
              <a:ext uri="{FF2B5EF4-FFF2-40B4-BE49-F238E27FC236}">
                <a16:creationId xmlns:a16="http://schemas.microsoft.com/office/drawing/2014/main" id="{E6764FD4-B337-E54D-A487-3DC772A65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28"/>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82CBAE7-6E35-B848-AB4D-A8FAFE11A17D}"/>
              </a:ext>
            </a:extLst>
          </p:cNvPr>
          <p:cNvSpPr>
            <a:spLocks noGrp="1"/>
          </p:cNvSpPr>
          <p:nvPr>
            <p:ph idx="1"/>
          </p:nvPr>
        </p:nvSpPr>
        <p:spPr>
          <a:xfrm>
            <a:off x="4553734" y="2409830"/>
            <a:ext cx="6798539" cy="3705217"/>
          </a:xfrm>
        </p:spPr>
        <p:txBody>
          <a:bodyPr>
            <a:normAutofit/>
          </a:bodyPr>
          <a:lstStyle/>
          <a:p>
            <a:pPr marL="0" indent="0">
              <a:buNone/>
            </a:pPr>
            <a:r>
              <a:rPr lang="en-US" sz="2400" b="1" dirty="0"/>
              <a:t>“</a:t>
            </a:r>
            <a:r>
              <a:rPr lang="en-GB" sz="2400" b="1" dirty="0"/>
              <a:t>Ben Foster, who plays Stanley, is the kind of seamy muscleman you might expect to find clearing your drains. But while it is important to condemn domestic violence, he needs some of Brando’s sex appeal to leaven the darker undercurrents.”</a:t>
            </a:r>
            <a:endParaRPr lang="en-GB" sz="2400" dirty="0"/>
          </a:p>
          <a:p>
            <a:pPr marL="0" indent="0">
              <a:buNone/>
            </a:pPr>
            <a:r>
              <a:rPr lang="en-US" sz="2000" dirty="0"/>
              <a:t>(Patrick Marmion, </a:t>
            </a:r>
            <a:r>
              <a:rPr lang="en-US" sz="2000" i="1" dirty="0"/>
              <a:t>Daily Mail</a:t>
            </a:r>
            <a:r>
              <a:rPr lang="en-US" sz="2000" dirty="0"/>
              <a:t>, 2020)</a:t>
            </a:r>
          </a:p>
          <a:p>
            <a:pPr marL="0" indent="0">
              <a:buNone/>
            </a:pPr>
            <a:endParaRPr lang="en-US" sz="2000" dirty="0"/>
          </a:p>
        </p:txBody>
      </p:sp>
    </p:spTree>
    <p:extLst>
      <p:ext uri="{BB962C8B-B14F-4D97-AF65-F5344CB8AC3E}">
        <p14:creationId xmlns:p14="http://schemas.microsoft.com/office/powerpoint/2010/main" val="8548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B143D-26EC-6C49-9887-ADC1E5CB7ADC}"/>
              </a:ext>
            </a:extLst>
          </p:cNvPr>
          <p:cNvSpPr>
            <a:spLocks noGrp="1"/>
          </p:cNvSpPr>
          <p:nvPr>
            <p:ph type="title"/>
          </p:nvPr>
        </p:nvSpPr>
        <p:spPr>
          <a:xfrm>
            <a:off x="589560" y="856180"/>
            <a:ext cx="4560584" cy="1128068"/>
          </a:xfrm>
        </p:spPr>
        <p:txBody>
          <a:bodyPr anchor="ctr">
            <a:normAutofit/>
          </a:bodyPr>
          <a:lstStyle/>
          <a:p>
            <a:endParaRPr lang="en-US" sz="40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8A68BE-18FB-1649-A9CC-127EBEE01670}"/>
              </a:ext>
            </a:extLst>
          </p:cNvPr>
          <p:cNvSpPr>
            <a:spLocks noGrp="1"/>
          </p:cNvSpPr>
          <p:nvPr>
            <p:ph idx="1"/>
          </p:nvPr>
        </p:nvSpPr>
        <p:spPr>
          <a:xfrm>
            <a:off x="590719" y="2330505"/>
            <a:ext cx="4559425" cy="3979585"/>
          </a:xfrm>
        </p:spPr>
        <p:txBody>
          <a:bodyPr anchor="ctr">
            <a:normAutofit/>
          </a:bodyPr>
          <a:lstStyle/>
          <a:p>
            <a:pPr marL="0" indent="0">
              <a:buNone/>
            </a:pPr>
            <a:r>
              <a:rPr lang="en-GB" sz="2400" b="1" dirty="0"/>
              <a:t> “A sister-in-law like this Blanche [Rachel Weisz] would send any man round the twist, but with an ogre such as Stanley the only surprise is that he does not explode sooner and more frequently.” </a:t>
            </a:r>
            <a:endParaRPr lang="en-GB" sz="2400" dirty="0"/>
          </a:p>
          <a:p>
            <a:endParaRPr lang="en-US" sz="2000" dirty="0"/>
          </a:p>
          <a:p>
            <a:pPr marL="0" indent="0">
              <a:buNone/>
            </a:pPr>
            <a:r>
              <a:rPr lang="en-GB" sz="2000" dirty="0"/>
              <a:t> (Quentin Letts, </a:t>
            </a:r>
            <a:r>
              <a:rPr lang="en-GB" sz="2000" i="1" dirty="0"/>
              <a:t>Daily Mail</a:t>
            </a:r>
            <a:r>
              <a:rPr lang="en-GB" sz="2000" dirty="0"/>
              <a:t>, 2019)</a:t>
            </a:r>
            <a:endParaRPr lang="en-US"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5BC85D28-D95A-7D47-B6CD-69ED7C40A1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3" r="2021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9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D84F-070E-3249-B9ED-8E8B64288D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ACECE2-E8A4-3A48-B939-7AF4283020C7}"/>
              </a:ext>
            </a:extLst>
          </p:cNvPr>
          <p:cNvSpPr>
            <a:spLocks noGrp="1"/>
          </p:cNvSpPr>
          <p:nvPr>
            <p:ph idx="1"/>
          </p:nvPr>
        </p:nvSpPr>
        <p:spPr/>
        <p:txBody>
          <a:bodyPr/>
          <a:lstStyle/>
          <a:p>
            <a:pPr marL="0" indent="0">
              <a:buNone/>
            </a:pPr>
            <a:r>
              <a:rPr lang="en-GB" dirty="0"/>
              <a:t>“</a:t>
            </a:r>
            <a:r>
              <a:rPr lang="en-GB" i="1" dirty="0"/>
              <a:t>Streetcar</a:t>
            </a:r>
            <a:r>
              <a:rPr lang="en-GB" dirty="0"/>
              <a:t> is an extremely and peculiarly moral play, in the deepest and truest sense of the term. The rape of Blanche by Stanley is a pivotal, integral truth in the play, without which the play loses its meaning, which is the ravishment of the tender, the sensitive, the delicate, by the savage and brutal forces in modern society. It is a poetic plea for comprehension.” </a:t>
            </a:r>
          </a:p>
          <a:p>
            <a:pPr marL="0" indent="0">
              <a:buNone/>
            </a:pPr>
            <a:r>
              <a:rPr lang="en-US" dirty="0"/>
              <a:t> 	</a:t>
            </a:r>
          </a:p>
          <a:p>
            <a:pPr marL="0" indent="0">
              <a:buNone/>
            </a:pPr>
            <a:r>
              <a:rPr lang="en-US" dirty="0"/>
              <a:t>(Tennessee Williams, letter to Joseph Breen)</a:t>
            </a:r>
          </a:p>
        </p:txBody>
      </p:sp>
    </p:spTree>
    <p:extLst>
      <p:ext uri="{BB962C8B-B14F-4D97-AF65-F5344CB8AC3E}">
        <p14:creationId xmlns:p14="http://schemas.microsoft.com/office/powerpoint/2010/main" val="14721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72733-BAC7-7C44-8325-7E0DC0F958A8}"/>
              </a:ext>
            </a:extLst>
          </p:cNvPr>
          <p:cNvSpPr>
            <a:spLocks noGrp="1"/>
          </p:cNvSpPr>
          <p:nvPr>
            <p:ph type="title"/>
          </p:nvPr>
        </p:nvSpPr>
        <p:spPr>
          <a:xfrm>
            <a:off x="6367460" y="2486713"/>
            <a:ext cx="4984813" cy="3157080"/>
          </a:xfrm>
          <a:noFill/>
        </p:spPr>
        <p:txBody>
          <a:bodyPr vert="horz" lIns="91440" tIns="45720" rIns="91440" bIns="45720" rtlCol="0" anchor="b">
            <a:normAutofit fontScale="90000"/>
          </a:bodyPr>
          <a:lstStyle/>
          <a:p>
            <a:pPr fontAlgn="base"/>
            <a:r>
              <a:rPr lang="en-US" sz="2700" dirty="0"/>
              <a:t>In the uncut version, only a couple of shots are different - but what a difference they make! Stella's whole demeanor seems different, seems charged with lust. In the apartment, she responds more visibly to his voice. On the stairs, there are closeups as she descends, showing her face almost blank with desire. And the closing embrace, which looks in the cut version as if she is consoling him, looks in the uncut version as if she has abandoned herself to him.</a:t>
            </a:r>
            <a:br>
              <a:rPr lang="en-US" sz="2700" dirty="0"/>
            </a:br>
            <a:r>
              <a:rPr lang="en-US" sz="2400" dirty="0"/>
              <a:t>	</a:t>
            </a:r>
            <a:br>
              <a:rPr lang="en-US" sz="2400" dirty="0"/>
            </a:br>
            <a:r>
              <a:rPr lang="en-US" sz="2400" dirty="0"/>
              <a:t>(Roger Ebert, 12 Nov 1993</a:t>
            </a:r>
            <a:br>
              <a:rPr lang="en-US" sz="1700" dirty="0"/>
            </a:br>
            <a:endParaRPr lang="en-US" sz="1700" dirty="0"/>
          </a:p>
        </p:txBody>
      </p:sp>
      <p:sp>
        <p:nvSpPr>
          <p:cNvPr id="3" name="Content Placeholder 2">
            <a:extLst>
              <a:ext uri="{FF2B5EF4-FFF2-40B4-BE49-F238E27FC236}">
                <a16:creationId xmlns:a16="http://schemas.microsoft.com/office/drawing/2014/main" id="{4E1AA0E1-DD0D-9B4B-B916-F78C2EE5F25C}"/>
              </a:ext>
            </a:extLst>
          </p:cNvPr>
          <p:cNvSpPr>
            <a:spLocks noGrp="1"/>
          </p:cNvSpPr>
          <p:nvPr>
            <p:ph idx="1"/>
          </p:nvPr>
        </p:nvSpPr>
        <p:spPr>
          <a:xfrm>
            <a:off x="6367461" y="4072045"/>
            <a:ext cx="4984813" cy="2057289"/>
          </a:xfrm>
          <a:noFill/>
        </p:spPr>
        <p:txBody>
          <a:bodyPr vert="horz" lIns="91440" tIns="45720" rIns="91440" bIns="45720" rtlCol="0">
            <a:normAutofit/>
          </a:bodyPr>
          <a:lstStyle/>
          <a:p>
            <a:pPr marL="0" indent="0" fontAlgn="base">
              <a:buNone/>
            </a:pPr>
            <a:r>
              <a:rPr lang="en-US" sz="2400" dirty="0"/>
              <a:t> </a:t>
            </a:r>
          </a:p>
        </p:txBody>
      </p:sp>
      <p:pic>
        <p:nvPicPr>
          <p:cNvPr id="4100" name="Picture 4">
            <a:extLst>
              <a:ext uri="{FF2B5EF4-FFF2-40B4-BE49-F238E27FC236}">
                <a16:creationId xmlns:a16="http://schemas.microsoft.com/office/drawing/2014/main" id="{682558D8-4EE2-2F49-892D-A2D3AFD6FB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78" r="24343" b="1"/>
          <a:stretch/>
        </p:blipFill>
        <p:spPr bwMode="auto">
          <a:xfrm>
            <a:off x="715107" y="816626"/>
            <a:ext cx="4652315" cy="53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15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4226-B18C-7A46-B892-5055D706E21F}"/>
              </a:ext>
            </a:extLst>
          </p:cNvPr>
          <p:cNvSpPr>
            <a:spLocks noGrp="1"/>
          </p:cNvSpPr>
          <p:nvPr>
            <p:ph type="title"/>
          </p:nvPr>
        </p:nvSpPr>
        <p:spPr>
          <a:xfrm>
            <a:off x="5615354" y="1500554"/>
            <a:ext cx="5738446" cy="190134"/>
          </a:xfrm>
        </p:spPr>
        <p:txBody>
          <a:bodyPr>
            <a:normAutofit fontScale="90000"/>
          </a:bodyPr>
          <a:lstStyle/>
          <a:p>
            <a:r>
              <a:rPr lang="en-US" sz="3200" dirty="0"/>
              <a:t>Bonar </a:t>
            </a:r>
            <a:r>
              <a:rPr lang="en-US" sz="3200" dirty="0" err="1"/>
              <a:t>Colleano</a:t>
            </a:r>
            <a:r>
              <a:rPr lang="en-US" sz="3200" dirty="0"/>
              <a:t> and Vivien Leigh, </a:t>
            </a:r>
            <a:r>
              <a:rPr lang="en-US" sz="3200" i="1" dirty="0"/>
              <a:t>Streetcar Named Desire, </a:t>
            </a:r>
            <a:br>
              <a:rPr lang="en-US" sz="3200" i="1" dirty="0"/>
            </a:br>
            <a:r>
              <a:rPr lang="en-US" sz="3200" dirty="0"/>
              <a:t>1949, London premiere, </a:t>
            </a:r>
            <a:br>
              <a:rPr lang="en-US" sz="3200" dirty="0"/>
            </a:br>
            <a:r>
              <a:rPr lang="en-US" sz="3200" dirty="0"/>
              <a:t>directed by Laurence Olivier</a:t>
            </a:r>
          </a:p>
        </p:txBody>
      </p:sp>
      <p:pic>
        <p:nvPicPr>
          <p:cNvPr id="5122" name="Picture 2">
            <a:extLst>
              <a:ext uri="{FF2B5EF4-FFF2-40B4-BE49-F238E27FC236}">
                <a16:creationId xmlns:a16="http://schemas.microsoft.com/office/drawing/2014/main" id="{4BFEE643-4327-F34E-A93B-5215A6C1F4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5963"/>
            <a:ext cx="4525107" cy="656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8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5FF2-9039-8C44-A95C-BA743B0DC81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6B8299E-E4A5-6846-A5BB-3A32AF0933FB}"/>
              </a:ext>
            </a:extLst>
          </p:cNvPr>
          <p:cNvSpPr>
            <a:spLocks noGrp="1"/>
          </p:cNvSpPr>
          <p:nvPr>
            <p:ph type="body" idx="1"/>
          </p:nvPr>
        </p:nvSpPr>
        <p:spPr/>
        <p:txBody>
          <a:bodyPr/>
          <a:lstStyle/>
          <a:p>
            <a:endParaRPr lang="en-US"/>
          </a:p>
        </p:txBody>
      </p:sp>
      <p:pic>
        <p:nvPicPr>
          <p:cNvPr id="7" name="Content Placeholder 6">
            <a:extLst>
              <a:ext uri="{FF2B5EF4-FFF2-40B4-BE49-F238E27FC236}">
                <a16:creationId xmlns:a16="http://schemas.microsoft.com/office/drawing/2014/main" id="{5FB45D45-D3E5-2045-ABF3-3C5183355829}"/>
              </a:ext>
            </a:extLst>
          </p:cNvPr>
          <p:cNvPicPr>
            <a:picLocks noGrp="1" noChangeAspect="1"/>
          </p:cNvPicPr>
          <p:nvPr>
            <p:ph sz="half" idx="2"/>
          </p:nvPr>
        </p:nvPicPr>
        <p:blipFill>
          <a:blip r:embed="rId2"/>
          <a:stretch>
            <a:fillRect/>
          </a:stretch>
        </p:blipFill>
        <p:spPr>
          <a:xfrm>
            <a:off x="770556" y="365125"/>
            <a:ext cx="3873219" cy="5824539"/>
          </a:xfrm>
          <a:prstGeom prst="rect">
            <a:avLst/>
          </a:prstGeom>
        </p:spPr>
      </p:pic>
      <p:sp>
        <p:nvSpPr>
          <p:cNvPr id="5" name="Text Placeholder 4">
            <a:extLst>
              <a:ext uri="{FF2B5EF4-FFF2-40B4-BE49-F238E27FC236}">
                <a16:creationId xmlns:a16="http://schemas.microsoft.com/office/drawing/2014/main" id="{E3FFE7F4-6A4E-B948-9EFE-E1006EC162EA}"/>
              </a:ext>
            </a:extLst>
          </p:cNvPr>
          <p:cNvSpPr>
            <a:spLocks noGrp="1"/>
          </p:cNvSpPr>
          <p:nvPr>
            <p:ph type="body" sz="quarter" idx="3"/>
          </p:nvPr>
        </p:nvSpPr>
        <p:spPr/>
        <p:txBody>
          <a:bodyPr/>
          <a:lstStyle/>
          <a:p>
            <a:endParaRPr lang="en-US"/>
          </a:p>
        </p:txBody>
      </p:sp>
      <p:pic>
        <p:nvPicPr>
          <p:cNvPr id="6146" name="Picture 2">
            <a:extLst>
              <a:ext uri="{FF2B5EF4-FFF2-40B4-BE49-F238E27FC236}">
                <a16:creationId xmlns:a16="http://schemas.microsoft.com/office/drawing/2014/main" id="{0C31AB3C-8A1D-F644-B642-2094B336DE8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18191" y="370349"/>
            <a:ext cx="3798117" cy="581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42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1246</Words>
  <Application>Microsoft Macintosh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 Streetcar Named Desire: #MeToo and the Critics  </vt:lpstr>
      <vt:lpstr>“[Blanche’s] sister and husband can now resume their happiness, proving Williams’s thesis that healthy life can go on only after it is rid of unwholesome influence. . .”   Life, 15 Dec 1947</vt:lpstr>
      <vt:lpstr>”For weeks she has been insulting and trying to attract him. When his wife is in the hospital having a baby, Blanche hysterically attacks him with the top of a broken bottle. In a half-drunken fury, Stanley rapes her.”  Life, 15 Dec 1947 </vt:lpstr>
      <vt:lpstr>PowerPoint Presentation</vt:lpstr>
      <vt:lpstr>PowerPoint Presentation</vt:lpstr>
      <vt:lpstr>PowerPoint Presentation</vt:lpstr>
      <vt:lpstr>In the uncut version, only a couple of shots are different - but what a difference they make! Stella's whole demeanor seems different, seems charged with lust. In the apartment, she responds more visibly to his voice. On the stairs, there are closeups as she descends, showing her face almost blank with desire. And the closing embrace, which looks in the cut version as if she is consoling him, looks in the uncut version as if she has abandoned herself to him.   (Roger Ebert, 12 Nov 1993 </vt:lpstr>
      <vt:lpstr>Bonar Colleano and Vivien Leigh, Streetcar Named Desire,  1949, London premiere,  directed by Laurence Olivier</vt:lpstr>
      <vt:lpstr>PowerPoint Presentation</vt:lpstr>
      <vt:lpstr>PowerPoint Presentation</vt:lpstr>
      <vt:lpstr>PowerPoint Presentation</vt:lpstr>
      <vt:lpstr>PowerPoint Presentation</vt:lpstr>
      <vt:lpstr>PowerPoint Presentation</vt:lpstr>
      <vt:lpstr>PowerPoint Presentation</vt:lpstr>
      <vt:lpstr>“she has the intelligence, the wry humour, the yearning for love and the capacity to express it, the warmth and the radiance thwarted by circumstances: indeed, the key qualities that make her Williams’s most striking creation.”   (Benedict Nightingale, Times, 2009) </vt:lpstr>
      <vt:lpstr>“the assaults and sex normally left off stage – invest this Streetcar with fresh, raw power, particularly exploring the disturbing fine line between ardour and domestic abuse in Stanley and Stella’s relationship.   ‘[Vanessa] Kirby’s lissome Stella is strikingly libidinous with a masochistic streak”  (Kate Bassett, Times, 2014)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Streetcar Named Desire: #MeToo and the Critics  </dc:title>
  <dc:creator>Sos Eltis</dc:creator>
  <cp:lastModifiedBy>Sos Eltis</cp:lastModifiedBy>
  <cp:revision>10</cp:revision>
  <dcterms:created xsi:type="dcterms:W3CDTF">2021-02-16T14:38:18Z</dcterms:created>
  <dcterms:modified xsi:type="dcterms:W3CDTF">2021-02-20T08:49:52Z</dcterms:modified>
</cp:coreProperties>
</file>